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61" r:id="rId4"/>
    <p:sldId id="259" r:id="rId5"/>
    <p:sldId id="274" r:id="rId6"/>
    <p:sldId id="273" r:id="rId7"/>
    <p:sldId id="272" r:id="rId8"/>
    <p:sldId id="276" r:id="rId9"/>
    <p:sldId id="262" r:id="rId10"/>
    <p:sldId id="258" r:id="rId11"/>
    <p:sldId id="263" r:id="rId12"/>
    <p:sldId id="264" r:id="rId13"/>
    <p:sldId id="265" r:id="rId14"/>
    <p:sldId id="270" r:id="rId15"/>
    <p:sldId id="275" r:id="rId16"/>
    <p:sldId id="271"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1256" autoAdjust="0"/>
  </p:normalViewPr>
  <p:slideViewPr>
    <p:cSldViewPr snapToGrid="0">
      <p:cViewPr varScale="1">
        <p:scale>
          <a:sx n="79" d="100"/>
          <a:sy n="79" d="100"/>
        </p:scale>
        <p:origin x="1888" y="200"/>
      </p:cViewPr>
      <p:guideLst/>
    </p:cSldViewPr>
  </p:slideViewPr>
  <p:outlineViewPr>
    <p:cViewPr>
      <p:scale>
        <a:sx n="33" d="100"/>
        <a:sy n="33" d="100"/>
      </p:scale>
      <p:origin x="0" y="-6162"/>
    </p:cViewPr>
  </p:outlin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hyperlink" Target="https://scholar.google.com/" TargetMode="Externa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hyperlink" Target="https://scholar.google.com/" TargetMode="External"/><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12657-417F-4EC9-BE70-6ACCF0EE67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C7F91E-A7C9-4C7C-BA61-461AF9B804C1}">
      <dgm:prSet/>
      <dgm:spPr/>
      <dgm:t>
        <a:bodyPr/>
        <a:lstStyle/>
        <a:p>
          <a:r>
            <a:rPr lang="en-US" dirty="0"/>
            <a:t>The WGU library </a:t>
          </a:r>
        </a:p>
      </dgm:t>
    </dgm:pt>
    <dgm:pt modelId="{5B137AFD-5E74-4C2B-BF98-ADC87AC5316F}" type="parTrans" cxnId="{64D56236-8BCC-4269-9E0E-C8584957EE10}">
      <dgm:prSet/>
      <dgm:spPr/>
      <dgm:t>
        <a:bodyPr/>
        <a:lstStyle/>
        <a:p>
          <a:endParaRPr lang="en-US"/>
        </a:p>
      </dgm:t>
    </dgm:pt>
    <dgm:pt modelId="{F79AD9F7-D8C1-4F59-8103-363AB50F432B}" type="sibTrans" cxnId="{64D56236-8BCC-4269-9E0E-C8584957EE10}">
      <dgm:prSet/>
      <dgm:spPr/>
      <dgm:t>
        <a:bodyPr/>
        <a:lstStyle/>
        <a:p>
          <a:endParaRPr lang="en-US"/>
        </a:p>
      </dgm:t>
    </dgm:pt>
    <dgm:pt modelId="{7694A632-940A-4C8D-8C57-D6613436B64F}">
      <dgm:prSet/>
      <dgm:spPr/>
      <dgm:t>
        <a:bodyPr/>
        <a:lstStyle/>
        <a:p>
          <a:r>
            <a:rPr lang="en-US" dirty="0"/>
            <a:t>Google Scholar </a:t>
          </a:r>
          <a:r>
            <a:rPr lang="en-US" dirty="0">
              <a:hlinkClick xmlns:r="http://schemas.openxmlformats.org/officeDocument/2006/relationships" r:id="rId1"/>
            </a:rPr>
            <a:t>https://scholar.google.com</a:t>
          </a:r>
          <a:endParaRPr lang="en-US" dirty="0"/>
        </a:p>
      </dgm:t>
    </dgm:pt>
    <dgm:pt modelId="{90260219-CF9A-4B61-9428-68B03CF97D74}" type="parTrans" cxnId="{BCC00618-6043-496A-8403-E8836FF1C115}">
      <dgm:prSet/>
      <dgm:spPr/>
      <dgm:t>
        <a:bodyPr/>
        <a:lstStyle/>
        <a:p>
          <a:endParaRPr lang="en-US"/>
        </a:p>
      </dgm:t>
    </dgm:pt>
    <dgm:pt modelId="{A0FB73A1-DD29-405A-BFCB-B4DA53B6CFEF}" type="sibTrans" cxnId="{BCC00618-6043-496A-8403-E8836FF1C115}">
      <dgm:prSet/>
      <dgm:spPr/>
      <dgm:t>
        <a:bodyPr/>
        <a:lstStyle/>
        <a:p>
          <a:endParaRPr lang="en-US"/>
        </a:p>
      </dgm:t>
    </dgm:pt>
    <dgm:pt modelId="{626EC68F-13CA-4DB9-9683-F660541A825A}">
      <dgm:prSet/>
      <dgm:spPr/>
      <dgm:t>
        <a:bodyPr/>
        <a:lstStyle/>
        <a:p>
          <a:r>
            <a:rPr lang="en-US" dirty="0"/>
            <a:t>Choose articles that:</a:t>
          </a:r>
        </a:p>
      </dgm:t>
    </dgm:pt>
    <dgm:pt modelId="{647A4070-4E1E-42D7-B71C-3E9114BCAF34}" type="parTrans" cxnId="{5B15F351-3765-45C2-A582-7194DB4F141E}">
      <dgm:prSet/>
      <dgm:spPr/>
      <dgm:t>
        <a:bodyPr/>
        <a:lstStyle/>
        <a:p>
          <a:endParaRPr lang="en-US"/>
        </a:p>
      </dgm:t>
    </dgm:pt>
    <dgm:pt modelId="{A0F75723-08CA-4CA9-92AD-2C6085C48C53}" type="sibTrans" cxnId="{5B15F351-3765-45C2-A582-7194DB4F141E}">
      <dgm:prSet/>
      <dgm:spPr/>
      <dgm:t>
        <a:bodyPr/>
        <a:lstStyle/>
        <a:p>
          <a:endParaRPr lang="en-US"/>
        </a:p>
      </dgm:t>
    </dgm:pt>
    <dgm:pt modelId="{6D7EE865-9B1C-47E4-BA87-7636AEE822D9}">
      <dgm:prSet custT="1"/>
      <dgm:spPr/>
      <dgm:t>
        <a:bodyPr/>
        <a:lstStyle/>
        <a:p>
          <a:r>
            <a:rPr lang="en-US" sz="1200" dirty="0"/>
            <a:t>*</a:t>
          </a:r>
          <a:r>
            <a:rPr lang="en-US" sz="1600" dirty="0"/>
            <a:t>Are easy to understand </a:t>
          </a:r>
        </a:p>
      </dgm:t>
    </dgm:pt>
    <dgm:pt modelId="{A05EAF16-DB65-4F37-94B8-6D1DEE3B53CD}" type="parTrans" cxnId="{C089567F-B586-4BBC-9B2F-E5E10F455001}">
      <dgm:prSet/>
      <dgm:spPr/>
      <dgm:t>
        <a:bodyPr/>
        <a:lstStyle/>
        <a:p>
          <a:endParaRPr lang="en-US"/>
        </a:p>
      </dgm:t>
    </dgm:pt>
    <dgm:pt modelId="{01D44F4A-BD75-4E08-A5DB-48795C81F7D8}" type="sibTrans" cxnId="{C089567F-B586-4BBC-9B2F-E5E10F455001}">
      <dgm:prSet/>
      <dgm:spPr/>
      <dgm:t>
        <a:bodyPr/>
        <a:lstStyle/>
        <a:p>
          <a:endParaRPr lang="en-US"/>
        </a:p>
      </dgm:t>
    </dgm:pt>
    <dgm:pt modelId="{6EF572E5-1EBE-4982-A876-F3578AF3970E}">
      <dgm:prSet custT="1"/>
      <dgm:spPr/>
      <dgm:t>
        <a:bodyPr/>
        <a:lstStyle/>
        <a:p>
          <a:r>
            <a:rPr lang="en-US" sz="1600" dirty="0"/>
            <a:t>*Clearly state type of research under the methods section</a:t>
          </a:r>
        </a:p>
      </dgm:t>
    </dgm:pt>
    <dgm:pt modelId="{95FEAF1F-0AA5-4F54-B1E7-C7DA760C8926}" type="parTrans" cxnId="{1D892A33-AAF3-4D40-8FBD-B8B9AF751BEF}">
      <dgm:prSet/>
      <dgm:spPr/>
      <dgm:t>
        <a:bodyPr/>
        <a:lstStyle/>
        <a:p>
          <a:endParaRPr lang="en-US"/>
        </a:p>
      </dgm:t>
    </dgm:pt>
    <dgm:pt modelId="{16B894C2-64C9-4D95-8541-003688193689}" type="sibTrans" cxnId="{1D892A33-AAF3-4D40-8FBD-B8B9AF751BEF}">
      <dgm:prSet/>
      <dgm:spPr/>
      <dgm:t>
        <a:bodyPr/>
        <a:lstStyle/>
        <a:p>
          <a:endParaRPr lang="en-US"/>
        </a:p>
      </dgm:t>
    </dgm:pt>
    <dgm:pt modelId="{EDD6B9E8-3F60-41A7-9474-593271EB4A36}" type="pres">
      <dgm:prSet presAssocID="{7FE12657-417F-4EC9-BE70-6ACCF0EE678D}" presName="root" presStyleCnt="0">
        <dgm:presLayoutVars>
          <dgm:dir/>
          <dgm:resizeHandles val="exact"/>
        </dgm:presLayoutVars>
      </dgm:prSet>
      <dgm:spPr/>
    </dgm:pt>
    <dgm:pt modelId="{D30178EC-453F-4135-874C-7168D6D8AA91}" type="pres">
      <dgm:prSet presAssocID="{B2C7F91E-A7C9-4C7C-BA61-461AF9B804C1}" presName="compNode" presStyleCnt="0"/>
      <dgm:spPr/>
    </dgm:pt>
    <dgm:pt modelId="{EEA74146-EB61-4E74-B034-605E0F64CF1E}" type="pres">
      <dgm:prSet presAssocID="{B2C7F91E-A7C9-4C7C-BA61-461AF9B804C1}" presName="bgRect" presStyleLbl="bgShp" presStyleIdx="0" presStyleCnt="3"/>
      <dgm:spPr/>
    </dgm:pt>
    <dgm:pt modelId="{934D8666-BA1F-4A99-B570-A2C063F09962}" type="pres">
      <dgm:prSet presAssocID="{B2C7F91E-A7C9-4C7C-BA61-461AF9B804C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5DFC487C-7B9F-419F-A9EA-D6D8E20D1782}" type="pres">
      <dgm:prSet presAssocID="{B2C7F91E-A7C9-4C7C-BA61-461AF9B804C1}" presName="spaceRect" presStyleCnt="0"/>
      <dgm:spPr/>
    </dgm:pt>
    <dgm:pt modelId="{EFB4FBE5-D4E8-421B-AB01-415A310D7A9E}" type="pres">
      <dgm:prSet presAssocID="{B2C7F91E-A7C9-4C7C-BA61-461AF9B804C1}" presName="parTx" presStyleLbl="revTx" presStyleIdx="0" presStyleCnt="4" custLinFactNeighborX="-8506" custLinFactNeighborY="1736">
        <dgm:presLayoutVars>
          <dgm:chMax val="0"/>
          <dgm:chPref val="0"/>
        </dgm:presLayoutVars>
      </dgm:prSet>
      <dgm:spPr/>
    </dgm:pt>
    <dgm:pt modelId="{B790B816-5115-4F8D-AC73-DB2A4F90430B}" type="pres">
      <dgm:prSet presAssocID="{F79AD9F7-D8C1-4F59-8103-363AB50F432B}" presName="sibTrans" presStyleCnt="0"/>
      <dgm:spPr/>
    </dgm:pt>
    <dgm:pt modelId="{6A30C757-81AA-4502-B61E-26144F979997}" type="pres">
      <dgm:prSet presAssocID="{7694A632-940A-4C8D-8C57-D6613436B64F}" presName="compNode" presStyleCnt="0"/>
      <dgm:spPr/>
    </dgm:pt>
    <dgm:pt modelId="{0159CDE1-35C1-4251-AD34-E56CA0EB093D}" type="pres">
      <dgm:prSet presAssocID="{7694A632-940A-4C8D-8C57-D6613436B64F}" presName="bgRect" presStyleLbl="bgShp" presStyleIdx="1" presStyleCnt="3"/>
      <dgm:spPr/>
    </dgm:pt>
    <dgm:pt modelId="{6386D797-FE4C-4902-B066-B37CC3AA3FB2}" type="pres">
      <dgm:prSet presAssocID="{7694A632-940A-4C8D-8C57-D6613436B64F}"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857B5FB1-426F-4B72-BFF3-9B19432090E7}" type="pres">
      <dgm:prSet presAssocID="{7694A632-940A-4C8D-8C57-D6613436B64F}" presName="spaceRect" presStyleCnt="0"/>
      <dgm:spPr/>
    </dgm:pt>
    <dgm:pt modelId="{74353DFA-6FE6-45C8-B835-11093206203B}" type="pres">
      <dgm:prSet presAssocID="{7694A632-940A-4C8D-8C57-D6613436B64F}" presName="parTx" presStyleLbl="revTx" presStyleIdx="1" presStyleCnt="4" custLinFactNeighborX="-7655" custLinFactNeighborY="842">
        <dgm:presLayoutVars>
          <dgm:chMax val="0"/>
          <dgm:chPref val="0"/>
        </dgm:presLayoutVars>
      </dgm:prSet>
      <dgm:spPr/>
    </dgm:pt>
    <dgm:pt modelId="{D9460E61-8E3A-4004-968D-99C636549A74}" type="pres">
      <dgm:prSet presAssocID="{A0FB73A1-DD29-405A-BFCB-B4DA53B6CFEF}" presName="sibTrans" presStyleCnt="0"/>
      <dgm:spPr/>
    </dgm:pt>
    <dgm:pt modelId="{25787504-B3C0-47FD-A35C-0DDBB928135F}" type="pres">
      <dgm:prSet presAssocID="{626EC68F-13CA-4DB9-9683-F660541A825A}" presName="compNode" presStyleCnt="0"/>
      <dgm:spPr/>
    </dgm:pt>
    <dgm:pt modelId="{ACC0DCAA-7E06-49CC-9E47-5A1517C88299}" type="pres">
      <dgm:prSet presAssocID="{626EC68F-13CA-4DB9-9683-F660541A825A}" presName="bgRect" presStyleLbl="bgShp" presStyleIdx="2" presStyleCnt="3" custLinFactNeighborX="597"/>
      <dgm:spPr/>
    </dgm:pt>
    <dgm:pt modelId="{5179DFC6-3443-4D04-9E0B-CE78906FA53F}" type="pres">
      <dgm:prSet presAssocID="{626EC68F-13CA-4DB9-9683-F660541A825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gnifying glass"/>
        </a:ext>
      </dgm:extLst>
    </dgm:pt>
    <dgm:pt modelId="{EBE93090-16AA-4FCB-BDB0-9DC5D14E2D5B}" type="pres">
      <dgm:prSet presAssocID="{626EC68F-13CA-4DB9-9683-F660541A825A}" presName="spaceRect" presStyleCnt="0"/>
      <dgm:spPr/>
    </dgm:pt>
    <dgm:pt modelId="{F65A4F28-B574-4958-9DCD-BB0B89C05378}" type="pres">
      <dgm:prSet presAssocID="{626EC68F-13CA-4DB9-9683-F660541A825A}" presName="parTx" presStyleLbl="revTx" presStyleIdx="2" presStyleCnt="4" custLinFactNeighborX="-12606" custLinFactNeighborY="1736">
        <dgm:presLayoutVars>
          <dgm:chMax val="0"/>
          <dgm:chPref val="0"/>
        </dgm:presLayoutVars>
      </dgm:prSet>
      <dgm:spPr/>
    </dgm:pt>
    <dgm:pt modelId="{6E238A7E-77C3-4FAA-B51C-C3B3573EEF7E}" type="pres">
      <dgm:prSet presAssocID="{626EC68F-13CA-4DB9-9683-F660541A825A}" presName="desTx" presStyleLbl="revTx" presStyleIdx="3" presStyleCnt="4" custScaleX="151217" custLinFactNeighborX="-19395" custLinFactNeighborY="1717">
        <dgm:presLayoutVars/>
      </dgm:prSet>
      <dgm:spPr/>
    </dgm:pt>
  </dgm:ptLst>
  <dgm:cxnLst>
    <dgm:cxn modelId="{BCC00618-6043-496A-8403-E8836FF1C115}" srcId="{7FE12657-417F-4EC9-BE70-6ACCF0EE678D}" destId="{7694A632-940A-4C8D-8C57-D6613436B64F}" srcOrd="1" destOrd="0" parTransId="{90260219-CF9A-4B61-9428-68B03CF97D74}" sibTransId="{A0FB73A1-DD29-405A-BFCB-B4DA53B6CFEF}"/>
    <dgm:cxn modelId="{1D892A33-AAF3-4D40-8FBD-B8B9AF751BEF}" srcId="{626EC68F-13CA-4DB9-9683-F660541A825A}" destId="{6EF572E5-1EBE-4982-A876-F3578AF3970E}" srcOrd="1" destOrd="0" parTransId="{95FEAF1F-0AA5-4F54-B1E7-C7DA760C8926}" sibTransId="{16B894C2-64C9-4D95-8541-003688193689}"/>
    <dgm:cxn modelId="{64D56236-8BCC-4269-9E0E-C8584957EE10}" srcId="{7FE12657-417F-4EC9-BE70-6ACCF0EE678D}" destId="{B2C7F91E-A7C9-4C7C-BA61-461AF9B804C1}" srcOrd="0" destOrd="0" parTransId="{5B137AFD-5E74-4C2B-BF98-ADC87AC5316F}" sibTransId="{F79AD9F7-D8C1-4F59-8103-363AB50F432B}"/>
    <dgm:cxn modelId="{E97BD348-9893-4E5A-A9C3-BE01A5913D3D}" type="presOf" srcId="{7694A632-940A-4C8D-8C57-D6613436B64F}" destId="{74353DFA-6FE6-45C8-B835-11093206203B}" srcOrd="0" destOrd="0" presId="urn:microsoft.com/office/officeart/2018/2/layout/IconVerticalSolidList"/>
    <dgm:cxn modelId="{5B15F351-3765-45C2-A582-7194DB4F141E}" srcId="{7FE12657-417F-4EC9-BE70-6ACCF0EE678D}" destId="{626EC68F-13CA-4DB9-9683-F660541A825A}" srcOrd="2" destOrd="0" parTransId="{647A4070-4E1E-42D7-B71C-3E9114BCAF34}" sibTransId="{A0F75723-08CA-4CA9-92AD-2C6085C48C53}"/>
    <dgm:cxn modelId="{E04D8A67-5FDB-4F45-8976-FB9FFED61E62}" type="presOf" srcId="{6D7EE865-9B1C-47E4-BA87-7636AEE822D9}" destId="{6E238A7E-77C3-4FAA-B51C-C3B3573EEF7E}" srcOrd="0" destOrd="0" presId="urn:microsoft.com/office/officeart/2018/2/layout/IconVerticalSolidList"/>
    <dgm:cxn modelId="{C089567F-B586-4BBC-9B2F-E5E10F455001}" srcId="{626EC68F-13CA-4DB9-9683-F660541A825A}" destId="{6D7EE865-9B1C-47E4-BA87-7636AEE822D9}" srcOrd="0" destOrd="0" parTransId="{A05EAF16-DB65-4F37-94B8-6D1DEE3B53CD}" sibTransId="{01D44F4A-BD75-4E08-A5DB-48795C81F7D8}"/>
    <dgm:cxn modelId="{0B0E21E6-AC89-4634-9B5D-6300165C7BF2}" type="presOf" srcId="{6EF572E5-1EBE-4982-A876-F3578AF3970E}" destId="{6E238A7E-77C3-4FAA-B51C-C3B3573EEF7E}" srcOrd="0" destOrd="1" presId="urn:microsoft.com/office/officeart/2018/2/layout/IconVerticalSolidList"/>
    <dgm:cxn modelId="{137D67ED-12DF-4440-B534-215E6E7429A6}" type="presOf" srcId="{626EC68F-13CA-4DB9-9683-F660541A825A}" destId="{F65A4F28-B574-4958-9DCD-BB0B89C05378}" srcOrd="0" destOrd="0" presId="urn:microsoft.com/office/officeart/2018/2/layout/IconVerticalSolidList"/>
    <dgm:cxn modelId="{4DF811F3-B574-47D0-AEDD-266B875988A0}" type="presOf" srcId="{7FE12657-417F-4EC9-BE70-6ACCF0EE678D}" destId="{EDD6B9E8-3F60-41A7-9474-593271EB4A36}" srcOrd="0" destOrd="0" presId="urn:microsoft.com/office/officeart/2018/2/layout/IconVerticalSolidList"/>
    <dgm:cxn modelId="{EED39FFD-140E-40CF-B1EE-204281D0519D}" type="presOf" srcId="{B2C7F91E-A7C9-4C7C-BA61-461AF9B804C1}" destId="{EFB4FBE5-D4E8-421B-AB01-415A310D7A9E}" srcOrd="0" destOrd="0" presId="urn:microsoft.com/office/officeart/2018/2/layout/IconVerticalSolidList"/>
    <dgm:cxn modelId="{C89649DB-91B6-48BD-9136-56914B88F916}" type="presParOf" srcId="{EDD6B9E8-3F60-41A7-9474-593271EB4A36}" destId="{D30178EC-453F-4135-874C-7168D6D8AA91}" srcOrd="0" destOrd="0" presId="urn:microsoft.com/office/officeart/2018/2/layout/IconVerticalSolidList"/>
    <dgm:cxn modelId="{0BAED0DB-F3E7-4A5B-B623-9954E474C53A}" type="presParOf" srcId="{D30178EC-453F-4135-874C-7168D6D8AA91}" destId="{EEA74146-EB61-4E74-B034-605E0F64CF1E}" srcOrd="0" destOrd="0" presId="urn:microsoft.com/office/officeart/2018/2/layout/IconVerticalSolidList"/>
    <dgm:cxn modelId="{3733FF7D-A54A-4428-BA10-4C5D8A2CCB3A}" type="presParOf" srcId="{D30178EC-453F-4135-874C-7168D6D8AA91}" destId="{934D8666-BA1F-4A99-B570-A2C063F09962}" srcOrd="1" destOrd="0" presId="urn:microsoft.com/office/officeart/2018/2/layout/IconVerticalSolidList"/>
    <dgm:cxn modelId="{2A685974-9434-4472-B2E0-B53CF753D268}" type="presParOf" srcId="{D30178EC-453F-4135-874C-7168D6D8AA91}" destId="{5DFC487C-7B9F-419F-A9EA-D6D8E20D1782}" srcOrd="2" destOrd="0" presId="urn:microsoft.com/office/officeart/2018/2/layout/IconVerticalSolidList"/>
    <dgm:cxn modelId="{85F7C733-97E1-434B-9B29-BC14A793DB28}" type="presParOf" srcId="{D30178EC-453F-4135-874C-7168D6D8AA91}" destId="{EFB4FBE5-D4E8-421B-AB01-415A310D7A9E}" srcOrd="3" destOrd="0" presId="urn:microsoft.com/office/officeart/2018/2/layout/IconVerticalSolidList"/>
    <dgm:cxn modelId="{1BDB7504-1013-4111-9391-0F1A77190110}" type="presParOf" srcId="{EDD6B9E8-3F60-41A7-9474-593271EB4A36}" destId="{B790B816-5115-4F8D-AC73-DB2A4F90430B}" srcOrd="1" destOrd="0" presId="urn:microsoft.com/office/officeart/2018/2/layout/IconVerticalSolidList"/>
    <dgm:cxn modelId="{B3CD45C1-34CC-4E5A-9FC7-D40FEC8CFAD8}" type="presParOf" srcId="{EDD6B9E8-3F60-41A7-9474-593271EB4A36}" destId="{6A30C757-81AA-4502-B61E-26144F979997}" srcOrd="2" destOrd="0" presId="urn:microsoft.com/office/officeart/2018/2/layout/IconVerticalSolidList"/>
    <dgm:cxn modelId="{3AFD28D4-5A51-4551-9909-39A14DFDA586}" type="presParOf" srcId="{6A30C757-81AA-4502-B61E-26144F979997}" destId="{0159CDE1-35C1-4251-AD34-E56CA0EB093D}" srcOrd="0" destOrd="0" presId="urn:microsoft.com/office/officeart/2018/2/layout/IconVerticalSolidList"/>
    <dgm:cxn modelId="{156C2A60-D4E5-4183-8235-8508C7C0DDC6}" type="presParOf" srcId="{6A30C757-81AA-4502-B61E-26144F979997}" destId="{6386D797-FE4C-4902-B066-B37CC3AA3FB2}" srcOrd="1" destOrd="0" presId="urn:microsoft.com/office/officeart/2018/2/layout/IconVerticalSolidList"/>
    <dgm:cxn modelId="{6657CBFF-0145-40F9-B009-006994F9AE6D}" type="presParOf" srcId="{6A30C757-81AA-4502-B61E-26144F979997}" destId="{857B5FB1-426F-4B72-BFF3-9B19432090E7}" srcOrd="2" destOrd="0" presId="urn:microsoft.com/office/officeart/2018/2/layout/IconVerticalSolidList"/>
    <dgm:cxn modelId="{A4CF79B6-980C-411A-9746-0F057009ADA4}" type="presParOf" srcId="{6A30C757-81AA-4502-B61E-26144F979997}" destId="{74353DFA-6FE6-45C8-B835-11093206203B}" srcOrd="3" destOrd="0" presId="urn:microsoft.com/office/officeart/2018/2/layout/IconVerticalSolidList"/>
    <dgm:cxn modelId="{1A504B83-CC61-428F-9A34-B51168E68787}" type="presParOf" srcId="{EDD6B9E8-3F60-41A7-9474-593271EB4A36}" destId="{D9460E61-8E3A-4004-968D-99C636549A74}" srcOrd="3" destOrd="0" presId="urn:microsoft.com/office/officeart/2018/2/layout/IconVerticalSolidList"/>
    <dgm:cxn modelId="{287E2D94-0211-45E1-B4FD-B27B74B149B6}" type="presParOf" srcId="{EDD6B9E8-3F60-41A7-9474-593271EB4A36}" destId="{25787504-B3C0-47FD-A35C-0DDBB928135F}" srcOrd="4" destOrd="0" presId="urn:microsoft.com/office/officeart/2018/2/layout/IconVerticalSolidList"/>
    <dgm:cxn modelId="{D384D002-4F24-4524-942E-763EAEA781E3}" type="presParOf" srcId="{25787504-B3C0-47FD-A35C-0DDBB928135F}" destId="{ACC0DCAA-7E06-49CC-9E47-5A1517C88299}" srcOrd="0" destOrd="0" presId="urn:microsoft.com/office/officeart/2018/2/layout/IconVerticalSolidList"/>
    <dgm:cxn modelId="{4694EEB2-660C-4C44-AF8A-E477BB52D866}" type="presParOf" srcId="{25787504-B3C0-47FD-A35C-0DDBB928135F}" destId="{5179DFC6-3443-4D04-9E0B-CE78906FA53F}" srcOrd="1" destOrd="0" presId="urn:microsoft.com/office/officeart/2018/2/layout/IconVerticalSolidList"/>
    <dgm:cxn modelId="{DFCE0BB5-1EDD-44E7-9C2E-7748C398604C}" type="presParOf" srcId="{25787504-B3C0-47FD-A35C-0DDBB928135F}" destId="{EBE93090-16AA-4FCB-BDB0-9DC5D14E2D5B}" srcOrd="2" destOrd="0" presId="urn:microsoft.com/office/officeart/2018/2/layout/IconVerticalSolidList"/>
    <dgm:cxn modelId="{ADE52921-9EF0-4DFA-B139-774189D9D6F4}" type="presParOf" srcId="{25787504-B3C0-47FD-A35C-0DDBB928135F}" destId="{F65A4F28-B574-4958-9DCD-BB0B89C05378}" srcOrd="3" destOrd="0" presId="urn:microsoft.com/office/officeart/2018/2/layout/IconVerticalSolidList"/>
    <dgm:cxn modelId="{C3F55965-D8E0-4054-A715-65B37E0734C3}" type="presParOf" srcId="{25787504-B3C0-47FD-A35C-0DDBB928135F}" destId="{6E238A7E-77C3-4FAA-B51C-C3B3573EEF7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B1946-209D-4847-83F3-CEA0FFF3EAF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8436DFD-5ADA-4F6F-8D32-87268196BEE7}">
      <dgm:prSet/>
      <dgm:spPr/>
      <dgm:t>
        <a:bodyPr/>
        <a:lstStyle/>
        <a:p>
          <a:r>
            <a:rPr lang="en-US" dirty="0"/>
            <a:t>Big data - Huge quantities of data too large or complex for traditional technology to make sense of.</a:t>
          </a:r>
        </a:p>
      </dgm:t>
    </dgm:pt>
    <dgm:pt modelId="{6B934B48-80C7-41D1-BB4E-3EB967A6CC78}" type="parTrans" cxnId="{994B3A32-8343-4145-8274-86C9C59FEBA0}">
      <dgm:prSet/>
      <dgm:spPr/>
      <dgm:t>
        <a:bodyPr/>
        <a:lstStyle/>
        <a:p>
          <a:endParaRPr lang="en-US"/>
        </a:p>
      </dgm:t>
    </dgm:pt>
    <dgm:pt modelId="{F072A7BB-9988-4DB9-93B8-B2151308201C}" type="sibTrans" cxnId="{994B3A32-8343-4145-8274-86C9C59FEBA0}">
      <dgm:prSet/>
      <dgm:spPr/>
      <dgm:t>
        <a:bodyPr/>
        <a:lstStyle/>
        <a:p>
          <a:endParaRPr lang="en-US"/>
        </a:p>
      </dgm:t>
    </dgm:pt>
    <dgm:pt modelId="{31A56A74-F6C3-4EE5-A481-43963CE24D96}">
      <dgm:prSet/>
      <dgm:spPr/>
      <dgm:t>
        <a:bodyPr/>
        <a:lstStyle/>
        <a:p>
          <a:r>
            <a:rPr lang="en-US" dirty="0"/>
            <a:t>Healthcare organizations can consolidate and analyze the data in order to:</a:t>
          </a:r>
        </a:p>
      </dgm:t>
    </dgm:pt>
    <dgm:pt modelId="{BB68F0D8-DF27-4812-843B-0C97987FD022}" type="parTrans" cxnId="{E3B3CCF5-6370-4ACD-A85E-E58F10BB5B88}">
      <dgm:prSet/>
      <dgm:spPr/>
      <dgm:t>
        <a:bodyPr/>
        <a:lstStyle/>
        <a:p>
          <a:endParaRPr lang="en-US"/>
        </a:p>
      </dgm:t>
    </dgm:pt>
    <dgm:pt modelId="{65BA0D15-D66A-4006-9AE2-DEFCD49FEEC2}" type="sibTrans" cxnId="{E3B3CCF5-6370-4ACD-A85E-E58F10BB5B88}">
      <dgm:prSet/>
      <dgm:spPr/>
      <dgm:t>
        <a:bodyPr/>
        <a:lstStyle/>
        <a:p>
          <a:endParaRPr lang="en-US"/>
        </a:p>
      </dgm:t>
    </dgm:pt>
    <dgm:pt modelId="{164CB87B-291E-49A4-8B5E-8C77A9D1870F}">
      <dgm:prSet/>
      <dgm:spPr/>
      <dgm:t>
        <a:bodyPr/>
        <a:lstStyle/>
        <a:p>
          <a:r>
            <a:rPr lang="en-US" dirty="0"/>
            <a:t>Discover trends</a:t>
          </a:r>
        </a:p>
      </dgm:t>
    </dgm:pt>
    <dgm:pt modelId="{4CA5D7CD-3DB4-4A71-9E90-B56E0A7BB138}" type="parTrans" cxnId="{9753296D-1A38-44CF-9E49-93DE34FA8865}">
      <dgm:prSet/>
      <dgm:spPr/>
      <dgm:t>
        <a:bodyPr/>
        <a:lstStyle/>
        <a:p>
          <a:endParaRPr lang="en-US"/>
        </a:p>
      </dgm:t>
    </dgm:pt>
    <dgm:pt modelId="{B7E03506-B086-43B8-9C87-609F81AD10CF}" type="sibTrans" cxnId="{9753296D-1A38-44CF-9E49-93DE34FA8865}">
      <dgm:prSet/>
      <dgm:spPr/>
      <dgm:t>
        <a:bodyPr/>
        <a:lstStyle/>
        <a:p>
          <a:endParaRPr lang="en-US"/>
        </a:p>
      </dgm:t>
    </dgm:pt>
    <dgm:pt modelId="{A2638E49-E507-4FDF-8021-840753ECFD24}">
      <dgm:prSet/>
      <dgm:spPr/>
      <dgm:t>
        <a:bodyPr/>
        <a:lstStyle/>
        <a:p>
          <a:r>
            <a:rPr lang="en-US" dirty="0"/>
            <a:t>Improve treatments</a:t>
          </a:r>
        </a:p>
      </dgm:t>
    </dgm:pt>
    <dgm:pt modelId="{63247EC9-50B7-4AC8-AE4C-974AB0B633FE}" type="parTrans" cxnId="{2676BA65-921D-45A3-9922-741AA5CAD013}">
      <dgm:prSet/>
      <dgm:spPr/>
      <dgm:t>
        <a:bodyPr/>
        <a:lstStyle/>
        <a:p>
          <a:endParaRPr lang="en-US"/>
        </a:p>
      </dgm:t>
    </dgm:pt>
    <dgm:pt modelId="{36CDFC7C-DCF0-41FE-8C4E-E090E5DD76B5}" type="sibTrans" cxnId="{2676BA65-921D-45A3-9922-741AA5CAD013}">
      <dgm:prSet/>
      <dgm:spPr/>
      <dgm:t>
        <a:bodyPr/>
        <a:lstStyle/>
        <a:p>
          <a:endParaRPr lang="en-US"/>
        </a:p>
      </dgm:t>
    </dgm:pt>
    <dgm:pt modelId="{D636E6C7-9584-4D98-AC70-1414AE88CF68}">
      <dgm:prSet/>
      <dgm:spPr/>
      <dgm:t>
        <a:bodyPr/>
        <a:lstStyle/>
        <a:p>
          <a:r>
            <a:rPr lang="en-US" dirty="0"/>
            <a:t>Accurately predict outcomes</a:t>
          </a:r>
        </a:p>
      </dgm:t>
    </dgm:pt>
    <dgm:pt modelId="{8F7460F3-5ABB-4667-8867-397E2C638834}" type="parTrans" cxnId="{F8C22DA8-1EB7-42C9-A9DF-460A5D6537AF}">
      <dgm:prSet/>
      <dgm:spPr/>
      <dgm:t>
        <a:bodyPr/>
        <a:lstStyle/>
        <a:p>
          <a:endParaRPr lang="en-US"/>
        </a:p>
      </dgm:t>
    </dgm:pt>
    <dgm:pt modelId="{E8DB9D99-8D03-4D6A-BDF3-BE3CB767CBFA}" type="sibTrans" cxnId="{F8C22DA8-1EB7-42C9-A9DF-460A5D6537AF}">
      <dgm:prSet/>
      <dgm:spPr/>
      <dgm:t>
        <a:bodyPr/>
        <a:lstStyle/>
        <a:p>
          <a:endParaRPr lang="en-US"/>
        </a:p>
      </dgm:t>
    </dgm:pt>
    <dgm:pt modelId="{2B16E6F6-E785-4E40-82A8-5C91FCDD6064}">
      <dgm:prSet/>
      <dgm:spPr/>
      <dgm:t>
        <a:bodyPr/>
        <a:lstStyle/>
        <a:p>
          <a:r>
            <a:rPr lang="en-US" dirty="0"/>
            <a:t>Tailored and success-oriented future treatment plans</a:t>
          </a:r>
        </a:p>
      </dgm:t>
    </dgm:pt>
    <dgm:pt modelId="{D7454D27-9902-4705-BD0E-BD2F17493073}" type="parTrans" cxnId="{53E17EFA-70B0-422E-8BD6-4913B15ED317}">
      <dgm:prSet/>
      <dgm:spPr/>
      <dgm:t>
        <a:bodyPr/>
        <a:lstStyle/>
        <a:p>
          <a:endParaRPr lang="en-US"/>
        </a:p>
      </dgm:t>
    </dgm:pt>
    <dgm:pt modelId="{F0781840-A880-4FF8-9407-81166860CBAB}" type="sibTrans" cxnId="{53E17EFA-70B0-422E-8BD6-4913B15ED317}">
      <dgm:prSet/>
      <dgm:spPr/>
      <dgm:t>
        <a:bodyPr/>
        <a:lstStyle/>
        <a:p>
          <a:endParaRPr lang="en-US"/>
        </a:p>
      </dgm:t>
    </dgm:pt>
    <dgm:pt modelId="{592C99B6-E87A-4860-9ED1-6BA3F63A4924}" type="pres">
      <dgm:prSet presAssocID="{3CDB1946-209D-4847-83F3-CEA0FFF3EAF4}" presName="Name0" presStyleCnt="0">
        <dgm:presLayoutVars>
          <dgm:dir/>
          <dgm:animLvl val="lvl"/>
          <dgm:resizeHandles val="exact"/>
        </dgm:presLayoutVars>
      </dgm:prSet>
      <dgm:spPr/>
    </dgm:pt>
    <dgm:pt modelId="{FFC9939D-FD1C-43E4-AC0C-885E39E6BA52}" type="pres">
      <dgm:prSet presAssocID="{31A56A74-F6C3-4EE5-A481-43963CE24D96}" presName="boxAndChildren" presStyleCnt="0"/>
      <dgm:spPr/>
    </dgm:pt>
    <dgm:pt modelId="{FB3B3EE8-9981-48D2-B0A9-CAC3C35BF6CC}" type="pres">
      <dgm:prSet presAssocID="{31A56A74-F6C3-4EE5-A481-43963CE24D96}" presName="parentTextBox" presStyleLbl="node1" presStyleIdx="0" presStyleCnt="2"/>
      <dgm:spPr/>
    </dgm:pt>
    <dgm:pt modelId="{73054E6C-39A4-46F1-A9E7-7CDD40FE0689}" type="pres">
      <dgm:prSet presAssocID="{31A56A74-F6C3-4EE5-A481-43963CE24D96}" presName="entireBox" presStyleLbl="node1" presStyleIdx="0" presStyleCnt="2"/>
      <dgm:spPr/>
    </dgm:pt>
    <dgm:pt modelId="{C54F771B-24AF-4056-92B7-9C64121E2AAD}" type="pres">
      <dgm:prSet presAssocID="{31A56A74-F6C3-4EE5-A481-43963CE24D96}" presName="descendantBox" presStyleCnt="0"/>
      <dgm:spPr/>
    </dgm:pt>
    <dgm:pt modelId="{E1DB9F61-660F-474E-9FD7-3C5659E33762}" type="pres">
      <dgm:prSet presAssocID="{164CB87B-291E-49A4-8B5E-8C77A9D1870F}" presName="childTextBox" presStyleLbl="fgAccFollowNode1" presStyleIdx="0" presStyleCnt="4">
        <dgm:presLayoutVars>
          <dgm:bulletEnabled val="1"/>
        </dgm:presLayoutVars>
      </dgm:prSet>
      <dgm:spPr/>
    </dgm:pt>
    <dgm:pt modelId="{E4DCE93A-843C-40FF-8C13-01E7D7F3376A}" type="pres">
      <dgm:prSet presAssocID="{A2638E49-E507-4FDF-8021-840753ECFD24}" presName="childTextBox" presStyleLbl="fgAccFollowNode1" presStyleIdx="1" presStyleCnt="4">
        <dgm:presLayoutVars>
          <dgm:bulletEnabled val="1"/>
        </dgm:presLayoutVars>
      </dgm:prSet>
      <dgm:spPr/>
    </dgm:pt>
    <dgm:pt modelId="{E83F0BF5-7301-4FAA-BBC7-5301A3D214DF}" type="pres">
      <dgm:prSet presAssocID="{D636E6C7-9584-4D98-AC70-1414AE88CF68}" presName="childTextBox" presStyleLbl="fgAccFollowNode1" presStyleIdx="2" presStyleCnt="4">
        <dgm:presLayoutVars>
          <dgm:bulletEnabled val="1"/>
        </dgm:presLayoutVars>
      </dgm:prSet>
      <dgm:spPr/>
    </dgm:pt>
    <dgm:pt modelId="{39B1760C-036C-4D2B-A5CD-76BB7F945D53}" type="pres">
      <dgm:prSet presAssocID="{2B16E6F6-E785-4E40-82A8-5C91FCDD6064}" presName="childTextBox" presStyleLbl="fgAccFollowNode1" presStyleIdx="3" presStyleCnt="4">
        <dgm:presLayoutVars>
          <dgm:bulletEnabled val="1"/>
        </dgm:presLayoutVars>
      </dgm:prSet>
      <dgm:spPr/>
    </dgm:pt>
    <dgm:pt modelId="{72C7A5D0-6D84-4C3F-A073-93F54C01D66C}" type="pres">
      <dgm:prSet presAssocID="{F072A7BB-9988-4DB9-93B8-B2151308201C}" presName="sp" presStyleCnt="0"/>
      <dgm:spPr/>
    </dgm:pt>
    <dgm:pt modelId="{85299755-617A-42BE-930C-EF7ED0EEAC9F}" type="pres">
      <dgm:prSet presAssocID="{78436DFD-5ADA-4F6F-8D32-87268196BEE7}" presName="arrowAndChildren" presStyleCnt="0"/>
      <dgm:spPr/>
    </dgm:pt>
    <dgm:pt modelId="{3C90325C-8CC7-41D6-8A55-CE74D1676333}" type="pres">
      <dgm:prSet presAssocID="{78436DFD-5ADA-4F6F-8D32-87268196BEE7}" presName="parentTextArrow" presStyleLbl="node1" presStyleIdx="1" presStyleCnt="2" custLinFactNeighborX="-387" custLinFactNeighborY="-12698"/>
      <dgm:spPr/>
    </dgm:pt>
  </dgm:ptLst>
  <dgm:cxnLst>
    <dgm:cxn modelId="{97301C2A-28DA-4CDA-8220-B100B38A27E0}" type="presOf" srcId="{78436DFD-5ADA-4F6F-8D32-87268196BEE7}" destId="{3C90325C-8CC7-41D6-8A55-CE74D1676333}" srcOrd="0" destOrd="0" presId="urn:microsoft.com/office/officeart/2005/8/layout/process4"/>
    <dgm:cxn modelId="{994B3A32-8343-4145-8274-86C9C59FEBA0}" srcId="{3CDB1946-209D-4847-83F3-CEA0FFF3EAF4}" destId="{78436DFD-5ADA-4F6F-8D32-87268196BEE7}" srcOrd="0" destOrd="0" parTransId="{6B934B48-80C7-41D1-BB4E-3EB967A6CC78}" sibTransId="{F072A7BB-9988-4DB9-93B8-B2151308201C}"/>
    <dgm:cxn modelId="{360D4C53-F552-4804-8082-271F2E977B47}" type="presOf" srcId="{A2638E49-E507-4FDF-8021-840753ECFD24}" destId="{E4DCE93A-843C-40FF-8C13-01E7D7F3376A}" srcOrd="0" destOrd="0" presId="urn:microsoft.com/office/officeart/2005/8/layout/process4"/>
    <dgm:cxn modelId="{8C6BB759-DEB4-4E29-BCD8-DBFA3D44E2E5}" type="presOf" srcId="{D636E6C7-9584-4D98-AC70-1414AE88CF68}" destId="{E83F0BF5-7301-4FAA-BBC7-5301A3D214DF}" srcOrd="0" destOrd="0" presId="urn:microsoft.com/office/officeart/2005/8/layout/process4"/>
    <dgm:cxn modelId="{E13EA15A-F514-455E-B3FC-BC826A019817}" type="presOf" srcId="{164CB87B-291E-49A4-8B5E-8C77A9D1870F}" destId="{E1DB9F61-660F-474E-9FD7-3C5659E33762}" srcOrd="0" destOrd="0" presId="urn:microsoft.com/office/officeart/2005/8/layout/process4"/>
    <dgm:cxn modelId="{2676BA65-921D-45A3-9922-741AA5CAD013}" srcId="{31A56A74-F6C3-4EE5-A481-43963CE24D96}" destId="{A2638E49-E507-4FDF-8021-840753ECFD24}" srcOrd="1" destOrd="0" parTransId="{63247EC9-50B7-4AC8-AE4C-974AB0B633FE}" sibTransId="{36CDFC7C-DCF0-41FE-8C4E-E090E5DD76B5}"/>
    <dgm:cxn modelId="{9753296D-1A38-44CF-9E49-93DE34FA8865}" srcId="{31A56A74-F6C3-4EE5-A481-43963CE24D96}" destId="{164CB87B-291E-49A4-8B5E-8C77A9D1870F}" srcOrd="0" destOrd="0" parTransId="{4CA5D7CD-3DB4-4A71-9E90-B56E0A7BB138}" sibTransId="{B7E03506-B086-43B8-9C87-609F81AD10CF}"/>
    <dgm:cxn modelId="{F8C22DA8-1EB7-42C9-A9DF-460A5D6537AF}" srcId="{31A56A74-F6C3-4EE5-A481-43963CE24D96}" destId="{D636E6C7-9584-4D98-AC70-1414AE88CF68}" srcOrd="2" destOrd="0" parTransId="{8F7460F3-5ABB-4667-8867-397E2C638834}" sibTransId="{E8DB9D99-8D03-4D6A-BDF3-BE3CB767CBFA}"/>
    <dgm:cxn modelId="{0A61E0B1-700C-4F2D-9BEF-0DFEEA64C7A7}" type="presOf" srcId="{2B16E6F6-E785-4E40-82A8-5C91FCDD6064}" destId="{39B1760C-036C-4D2B-A5CD-76BB7F945D53}" srcOrd="0" destOrd="0" presId="urn:microsoft.com/office/officeart/2005/8/layout/process4"/>
    <dgm:cxn modelId="{62DFF0BB-D3D5-4AEC-8FCE-3A4FE6EBEB68}" type="presOf" srcId="{31A56A74-F6C3-4EE5-A481-43963CE24D96}" destId="{73054E6C-39A4-46F1-A9E7-7CDD40FE0689}" srcOrd="1" destOrd="0" presId="urn:microsoft.com/office/officeart/2005/8/layout/process4"/>
    <dgm:cxn modelId="{9636E2BE-6C8E-467E-9F04-77916584BF94}" type="presOf" srcId="{3CDB1946-209D-4847-83F3-CEA0FFF3EAF4}" destId="{592C99B6-E87A-4860-9ED1-6BA3F63A4924}" srcOrd="0" destOrd="0" presId="urn:microsoft.com/office/officeart/2005/8/layout/process4"/>
    <dgm:cxn modelId="{92A2E3C7-A8F5-46AC-BFB8-4E4C07789714}" type="presOf" srcId="{31A56A74-F6C3-4EE5-A481-43963CE24D96}" destId="{FB3B3EE8-9981-48D2-B0A9-CAC3C35BF6CC}" srcOrd="0" destOrd="0" presId="urn:microsoft.com/office/officeart/2005/8/layout/process4"/>
    <dgm:cxn modelId="{E3B3CCF5-6370-4ACD-A85E-E58F10BB5B88}" srcId="{3CDB1946-209D-4847-83F3-CEA0FFF3EAF4}" destId="{31A56A74-F6C3-4EE5-A481-43963CE24D96}" srcOrd="1" destOrd="0" parTransId="{BB68F0D8-DF27-4812-843B-0C97987FD022}" sibTransId="{65BA0D15-D66A-4006-9AE2-DEFCD49FEEC2}"/>
    <dgm:cxn modelId="{53E17EFA-70B0-422E-8BD6-4913B15ED317}" srcId="{31A56A74-F6C3-4EE5-A481-43963CE24D96}" destId="{2B16E6F6-E785-4E40-82A8-5C91FCDD6064}" srcOrd="3" destOrd="0" parTransId="{D7454D27-9902-4705-BD0E-BD2F17493073}" sibTransId="{F0781840-A880-4FF8-9407-81166860CBAB}"/>
    <dgm:cxn modelId="{4995E37D-6AA9-4F53-AA45-78B029600EAD}" type="presParOf" srcId="{592C99B6-E87A-4860-9ED1-6BA3F63A4924}" destId="{FFC9939D-FD1C-43E4-AC0C-885E39E6BA52}" srcOrd="0" destOrd="0" presId="urn:microsoft.com/office/officeart/2005/8/layout/process4"/>
    <dgm:cxn modelId="{061101EE-8786-464F-ABBC-0D7DF8412AC5}" type="presParOf" srcId="{FFC9939D-FD1C-43E4-AC0C-885E39E6BA52}" destId="{FB3B3EE8-9981-48D2-B0A9-CAC3C35BF6CC}" srcOrd="0" destOrd="0" presId="urn:microsoft.com/office/officeart/2005/8/layout/process4"/>
    <dgm:cxn modelId="{7AC9B3C2-ACBE-4DE7-98F0-B49CA21057D0}" type="presParOf" srcId="{FFC9939D-FD1C-43E4-AC0C-885E39E6BA52}" destId="{73054E6C-39A4-46F1-A9E7-7CDD40FE0689}" srcOrd="1" destOrd="0" presId="urn:microsoft.com/office/officeart/2005/8/layout/process4"/>
    <dgm:cxn modelId="{C0EC77A2-5340-47E5-A20B-25AC494C76E6}" type="presParOf" srcId="{FFC9939D-FD1C-43E4-AC0C-885E39E6BA52}" destId="{C54F771B-24AF-4056-92B7-9C64121E2AAD}" srcOrd="2" destOrd="0" presId="urn:microsoft.com/office/officeart/2005/8/layout/process4"/>
    <dgm:cxn modelId="{99DD6DDD-FB1A-4A74-A8AB-68B406A9856C}" type="presParOf" srcId="{C54F771B-24AF-4056-92B7-9C64121E2AAD}" destId="{E1DB9F61-660F-474E-9FD7-3C5659E33762}" srcOrd="0" destOrd="0" presId="urn:microsoft.com/office/officeart/2005/8/layout/process4"/>
    <dgm:cxn modelId="{CC4B4B6C-CF86-4758-880A-3DBBB61C7C04}" type="presParOf" srcId="{C54F771B-24AF-4056-92B7-9C64121E2AAD}" destId="{E4DCE93A-843C-40FF-8C13-01E7D7F3376A}" srcOrd="1" destOrd="0" presId="urn:microsoft.com/office/officeart/2005/8/layout/process4"/>
    <dgm:cxn modelId="{526943B5-814B-4F26-A2D8-D43FE27E7D10}" type="presParOf" srcId="{C54F771B-24AF-4056-92B7-9C64121E2AAD}" destId="{E83F0BF5-7301-4FAA-BBC7-5301A3D214DF}" srcOrd="2" destOrd="0" presId="urn:microsoft.com/office/officeart/2005/8/layout/process4"/>
    <dgm:cxn modelId="{8D824999-CF58-46E6-984D-9749DD5C7ECD}" type="presParOf" srcId="{C54F771B-24AF-4056-92B7-9C64121E2AAD}" destId="{39B1760C-036C-4D2B-A5CD-76BB7F945D53}" srcOrd="3" destOrd="0" presId="urn:microsoft.com/office/officeart/2005/8/layout/process4"/>
    <dgm:cxn modelId="{6ECF34B2-D520-4A1F-AA6E-D12E371A728F}" type="presParOf" srcId="{592C99B6-E87A-4860-9ED1-6BA3F63A4924}" destId="{72C7A5D0-6D84-4C3F-A073-93F54C01D66C}" srcOrd="1" destOrd="0" presId="urn:microsoft.com/office/officeart/2005/8/layout/process4"/>
    <dgm:cxn modelId="{7F657E65-97A3-4FC7-B6C2-94F42FA56954}" type="presParOf" srcId="{592C99B6-E87A-4860-9ED1-6BA3F63A4924}" destId="{85299755-617A-42BE-930C-EF7ED0EEAC9F}" srcOrd="2" destOrd="0" presId="urn:microsoft.com/office/officeart/2005/8/layout/process4"/>
    <dgm:cxn modelId="{AFF9F9AF-BFAF-46B9-98EF-7350031B13B7}" type="presParOf" srcId="{85299755-617A-42BE-930C-EF7ED0EEAC9F}" destId="{3C90325C-8CC7-41D6-8A55-CE74D167633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613F34-CEF3-45DD-A7E4-21F8F1DC75E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18028F-6961-470F-84CF-18F1E316D164}">
      <dgm:prSet/>
      <dgm:spPr/>
      <dgm:t>
        <a:bodyPr/>
        <a:lstStyle/>
        <a:p>
          <a:pPr>
            <a:lnSpc>
              <a:spcPct val="100000"/>
            </a:lnSpc>
          </a:pPr>
          <a:r>
            <a:rPr lang="en-US" dirty="0"/>
            <a:t>Consumers demand convenience and value that empowers them to be healthy</a:t>
          </a:r>
        </a:p>
      </dgm:t>
    </dgm:pt>
    <dgm:pt modelId="{BB670CA4-05B4-4A33-853F-9BA38FA93DCB}" type="parTrans" cxnId="{54F19460-DDFA-402A-B5E3-5145401A15D6}">
      <dgm:prSet/>
      <dgm:spPr/>
      <dgm:t>
        <a:bodyPr/>
        <a:lstStyle/>
        <a:p>
          <a:endParaRPr lang="en-US"/>
        </a:p>
      </dgm:t>
    </dgm:pt>
    <dgm:pt modelId="{555AD7EB-82FA-4596-A601-1CB6D0820E58}" type="sibTrans" cxnId="{54F19460-DDFA-402A-B5E3-5145401A15D6}">
      <dgm:prSet/>
      <dgm:spPr/>
      <dgm:t>
        <a:bodyPr/>
        <a:lstStyle/>
        <a:p>
          <a:endParaRPr lang="en-US"/>
        </a:p>
      </dgm:t>
    </dgm:pt>
    <dgm:pt modelId="{F325E28B-13CD-4031-BED1-DAF1C026986D}">
      <dgm:prSet/>
      <dgm:spPr/>
      <dgm:t>
        <a:bodyPr/>
        <a:lstStyle/>
        <a:p>
          <a:pPr>
            <a:lnSpc>
              <a:spcPct val="100000"/>
            </a:lnSpc>
          </a:pPr>
          <a:r>
            <a:rPr lang="en-US" dirty="0"/>
            <a:t> </a:t>
          </a:r>
        </a:p>
        <a:p>
          <a:pPr>
            <a:lnSpc>
              <a:spcPct val="100000"/>
            </a:lnSpc>
          </a:pPr>
          <a:r>
            <a:rPr lang="en-US" dirty="0"/>
            <a:t>Healthcare organizations must innovative market leaders focused on the consumer experience</a:t>
          </a:r>
        </a:p>
      </dgm:t>
    </dgm:pt>
    <dgm:pt modelId="{81FEB79A-4BAC-42C6-A97C-EBBC882A52E2}" type="parTrans" cxnId="{D1FA5178-F44D-4721-9442-C5C7092106EA}">
      <dgm:prSet/>
      <dgm:spPr/>
      <dgm:t>
        <a:bodyPr/>
        <a:lstStyle/>
        <a:p>
          <a:endParaRPr lang="en-US"/>
        </a:p>
      </dgm:t>
    </dgm:pt>
    <dgm:pt modelId="{A4FCC904-DE4D-4DC2-96F7-97418569CC96}" type="sibTrans" cxnId="{D1FA5178-F44D-4721-9442-C5C7092106EA}">
      <dgm:prSet/>
      <dgm:spPr/>
      <dgm:t>
        <a:bodyPr/>
        <a:lstStyle/>
        <a:p>
          <a:endParaRPr lang="en-US"/>
        </a:p>
      </dgm:t>
    </dgm:pt>
    <dgm:pt modelId="{B146C368-63FC-40DD-9A48-039D1B97539D}">
      <dgm:prSet/>
      <dgm:spPr/>
      <dgm:t>
        <a:bodyPr/>
        <a:lstStyle/>
        <a:p>
          <a:pPr>
            <a:lnSpc>
              <a:spcPct val="100000"/>
            </a:lnSpc>
          </a:pPr>
          <a:r>
            <a:rPr lang="en-US" dirty="0"/>
            <a:t>Capitalize on benefits and opportunities that will be created</a:t>
          </a:r>
        </a:p>
      </dgm:t>
    </dgm:pt>
    <dgm:pt modelId="{604EBCC1-DFA6-4DD3-BB76-BC0FC8A1AE69}" type="parTrans" cxnId="{C9921D13-2469-4E46-92D6-866ED06DC57B}">
      <dgm:prSet/>
      <dgm:spPr/>
      <dgm:t>
        <a:bodyPr/>
        <a:lstStyle/>
        <a:p>
          <a:endParaRPr lang="en-US"/>
        </a:p>
      </dgm:t>
    </dgm:pt>
    <dgm:pt modelId="{F5AF12EC-7A2B-4B0E-8125-2B44A36867E8}" type="sibTrans" cxnId="{C9921D13-2469-4E46-92D6-866ED06DC57B}">
      <dgm:prSet/>
      <dgm:spPr/>
      <dgm:t>
        <a:bodyPr/>
        <a:lstStyle/>
        <a:p>
          <a:endParaRPr lang="en-US"/>
        </a:p>
      </dgm:t>
    </dgm:pt>
    <dgm:pt modelId="{619F81F4-CA8A-4AEB-84E3-E0F3D447C9FA}" type="pres">
      <dgm:prSet presAssocID="{E6613F34-CEF3-45DD-A7E4-21F8F1DC75EE}" presName="root" presStyleCnt="0">
        <dgm:presLayoutVars>
          <dgm:dir/>
          <dgm:resizeHandles val="exact"/>
        </dgm:presLayoutVars>
      </dgm:prSet>
      <dgm:spPr/>
    </dgm:pt>
    <dgm:pt modelId="{5E07D71F-6043-454D-A145-D767ECFB3BB9}" type="pres">
      <dgm:prSet presAssocID="{B146C368-63FC-40DD-9A48-039D1B97539D}" presName="compNode" presStyleCnt="0"/>
      <dgm:spPr/>
    </dgm:pt>
    <dgm:pt modelId="{EA2A9546-35A7-412C-8130-82C2E49BFF7E}" type="pres">
      <dgm:prSet presAssocID="{B146C368-63FC-40DD-9A48-039D1B97539D}" presName="bgRect" presStyleLbl="bgShp" presStyleIdx="0" presStyleCnt="3"/>
      <dgm:spPr/>
    </dgm:pt>
    <dgm:pt modelId="{5BF01E74-4E74-4D79-A336-84105D197071}" type="pres">
      <dgm:prSet presAssocID="{B146C368-63FC-40DD-9A48-039D1B9753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FC51D294-8EBB-42B2-876E-0B28C0A8B2AC}" type="pres">
      <dgm:prSet presAssocID="{B146C368-63FC-40DD-9A48-039D1B97539D}" presName="spaceRect" presStyleCnt="0"/>
      <dgm:spPr/>
    </dgm:pt>
    <dgm:pt modelId="{C3355874-AA2A-4D5A-8460-A832D239DC43}" type="pres">
      <dgm:prSet presAssocID="{B146C368-63FC-40DD-9A48-039D1B97539D}" presName="parTx" presStyleLbl="revTx" presStyleIdx="0" presStyleCnt="3">
        <dgm:presLayoutVars>
          <dgm:chMax val="0"/>
          <dgm:chPref val="0"/>
        </dgm:presLayoutVars>
      </dgm:prSet>
      <dgm:spPr/>
    </dgm:pt>
    <dgm:pt modelId="{B8FF70CD-BA49-4E23-AFE7-808F6925645A}" type="pres">
      <dgm:prSet presAssocID="{F5AF12EC-7A2B-4B0E-8125-2B44A36867E8}" presName="sibTrans" presStyleCnt="0"/>
      <dgm:spPr/>
    </dgm:pt>
    <dgm:pt modelId="{D1A312F8-DC28-40E8-889D-107BAE2CCD26}" type="pres">
      <dgm:prSet presAssocID="{3C18028F-6961-470F-84CF-18F1E316D164}" presName="compNode" presStyleCnt="0"/>
      <dgm:spPr/>
    </dgm:pt>
    <dgm:pt modelId="{42C3E05C-85E0-44E5-8DDE-3F0764E20A77}" type="pres">
      <dgm:prSet presAssocID="{3C18028F-6961-470F-84CF-18F1E316D164}" presName="bgRect" presStyleLbl="bgShp" presStyleIdx="1" presStyleCnt="3"/>
      <dgm:spPr/>
    </dgm:pt>
    <dgm:pt modelId="{059EAD33-2961-4FB9-842D-8A792FB1F7D7}" type="pres">
      <dgm:prSet presAssocID="{3C18028F-6961-470F-84CF-18F1E316D1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FF8A1060-1E9F-40DF-82A6-B5D58714B9D9}" type="pres">
      <dgm:prSet presAssocID="{3C18028F-6961-470F-84CF-18F1E316D164}" presName="spaceRect" presStyleCnt="0"/>
      <dgm:spPr/>
    </dgm:pt>
    <dgm:pt modelId="{5B29F84B-614E-43F8-90C0-E8BAF8513E03}" type="pres">
      <dgm:prSet presAssocID="{3C18028F-6961-470F-84CF-18F1E316D164}" presName="parTx" presStyleLbl="revTx" presStyleIdx="1" presStyleCnt="3">
        <dgm:presLayoutVars>
          <dgm:chMax val="0"/>
          <dgm:chPref val="0"/>
        </dgm:presLayoutVars>
      </dgm:prSet>
      <dgm:spPr/>
    </dgm:pt>
    <dgm:pt modelId="{5B113612-EDA9-4763-AEB8-2FFA29D3B5D6}" type="pres">
      <dgm:prSet presAssocID="{555AD7EB-82FA-4596-A601-1CB6D0820E58}" presName="sibTrans" presStyleCnt="0"/>
      <dgm:spPr/>
    </dgm:pt>
    <dgm:pt modelId="{1BC8FB4F-651A-4300-B0B2-3A9928AD0C45}" type="pres">
      <dgm:prSet presAssocID="{F325E28B-13CD-4031-BED1-DAF1C026986D}" presName="compNode" presStyleCnt="0"/>
      <dgm:spPr/>
    </dgm:pt>
    <dgm:pt modelId="{B73B5DF0-637D-4475-8F54-3CA4C339C3FF}" type="pres">
      <dgm:prSet presAssocID="{F325E28B-13CD-4031-BED1-DAF1C026986D}" presName="bgRect" presStyleLbl="bgShp" presStyleIdx="2" presStyleCnt="3"/>
      <dgm:spPr/>
    </dgm:pt>
    <dgm:pt modelId="{B5A951D3-E47F-467B-B9B7-074F9B63AEFD}" type="pres">
      <dgm:prSet presAssocID="{F325E28B-13CD-4031-BED1-DAF1C02698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gh Voltage"/>
        </a:ext>
      </dgm:extLst>
    </dgm:pt>
    <dgm:pt modelId="{C07524C4-9932-4063-A4EA-F34FC8D2F354}" type="pres">
      <dgm:prSet presAssocID="{F325E28B-13CD-4031-BED1-DAF1C026986D}" presName="spaceRect" presStyleCnt="0"/>
      <dgm:spPr/>
    </dgm:pt>
    <dgm:pt modelId="{C396403C-7EA0-44E5-B021-44F55388660D}" type="pres">
      <dgm:prSet presAssocID="{F325E28B-13CD-4031-BED1-DAF1C026986D}" presName="parTx" presStyleLbl="revTx" presStyleIdx="2" presStyleCnt="3">
        <dgm:presLayoutVars>
          <dgm:chMax val="0"/>
          <dgm:chPref val="0"/>
        </dgm:presLayoutVars>
      </dgm:prSet>
      <dgm:spPr/>
    </dgm:pt>
  </dgm:ptLst>
  <dgm:cxnLst>
    <dgm:cxn modelId="{C9921D13-2469-4E46-92D6-866ED06DC57B}" srcId="{E6613F34-CEF3-45DD-A7E4-21F8F1DC75EE}" destId="{B146C368-63FC-40DD-9A48-039D1B97539D}" srcOrd="0" destOrd="0" parTransId="{604EBCC1-DFA6-4DD3-BB76-BC0FC8A1AE69}" sibTransId="{F5AF12EC-7A2B-4B0E-8125-2B44A36867E8}"/>
    <dgm:cxn modelId="{54F19460-DDFA-402A-B5E3-5145401A15D6}" srcId="{E6613F34-CEF3-45DD-A7E4-21F8F1DC75EE}" destId="{3C18028F-6961-470F-84CF-18F1E316D164}" srcOrd="1" destOrd="0" parTransId="{BB670CA4-05B4-4A33-853F-9BA38FA93DCB}" sibTransId="{555AD7EB-82FA-4596-A601-1CB6D0820E58}"/>
    <dgm:cxn modelId="{D1FA5178-F44D-4721-9442-C5C7092106EA}" srcId="{E6613F34-CEF3-45DD-A7E4-21F8F1DC75EE}" destId="{F325E28B-13CD-4031-BED1-DAF1C026986D}" srcOrd="2" destOrd="0" parTransId="{81FEB79A-4BAC-42C6-A97C-EBBC882A52E2}" sibTransId="{A4FCC904-DE4D-4DC2-96F7-97418569CC96}"/>
    <dgm:cxn modelId="{AA362BA2-50FA-402B-8B11-857F7011C0AB}" type="presOf" srcId="{B146C368-63FC-40DD-9A48-039D1B97539D}" destId="{C3355874-AA2A-4D5A-8460-A832D239DC43}" srcOrd="0" destOrd="0" presId="urn:microsoft.com/office/officeart/2018/2/layout/IconVerticalSolidList"/>
    <dgm:cxn modelId="{07C00DB6-5C9D-46E3-9A14-F950A778AB9C}" type="presOf" srcId="{F325E28B-13CD-4031-BED1-DAF1C026986D}" destId="{C396403C-7EA0-44E5-B021-44F55388660D}" srcOrd="0" destOrd="0" presId="urn:microsoft.com/office/officeart/2018/2/layout/IconVerticalSolidList"/>
    <dgm:cxn modelId="{FDAD52B8-72DA-4F22-86A2-DCFB7A71CC9D}" type="presOf" srcId="{E6613F34-CEF3-45DD-A7E4-21F8F1DC75EE}" destId="{619F81F4-CA8A-4AEB-84E3-E0F3D447C9FA}" srcOrd="0" destOrd="0" presId="urn:microsoft.com/office/officeart/2018/2/layout/IconVerticalSolidList"/>
    <dgm:cxn modelId="{F25616CC-7075-48F2-9FC9-20E807956E48}" type="presOf" srcId="{3C18028F-6961-470F-84CF-18F1E316D164}" destId="{5B29F84B-614E-43F8-90C0-E8BAF8513E03}" srcOrd="0" destOrd="0" presId="urn:microsoft.com/office/officeart/2018/2/layout/IconVerticalSolidList"/>
    <dgm:cxn modelId="{5F6DA896-5180-441D-9C20-66BD0F6663F8}" type="presParOf" srcId="{619F81F4-CA8A-4AEB-84E3-E0F3D447C9FA}" destId="{5E07D71F-6043-454D-A145-D767ECFB3BB9}" srcOrd="0" destOrd="0" presId="urn:microsoft.com/office/officeart/2018/2/layout/IconVerticalSolidList"/>
    <dgm:cxn modelId="{5D38C518-159A-4335-BEAE-109DDC137A20}" type="presParOf" srcId="{5E07D71F-6043-454D-A145-D767ECFB3BB9}" destId="{EA2A9546-35A7-412C-8130-82C2E49BFF7E}" srcOrd="0" destOrd="0" presId="urn:microsoft.com/office/officeart/2018/2/layout/IconVerticalSolidList"/>
    <dgm:cxn modelId="{10198BD2-3BF9-4EAE-ABC4-CDD5A8B16E04}" type="presParOf" srcId="{5E07D71F-6043-454D-A145-D767ECFB3BB9}" destId="{5BF01E74-4E74-4D79-A336-84105D197071}" srcOrd="1" destOrd="0" presId="urn:microsoft.com/office/officeart/2018/2/layout/IconVerticalSolidList"/>
    <dgm:cxn modelId="{DE3DD056-3701-4B57-A12F-236FACE6D086}" type="presParOf" srcId="{5E07D71F-6043-454D-A145-D767ECFB3BB9}" destId="{FC51D294-8EBB-42B2-876E-0B28C0A8B2AC}" srcOrd="2" destOrd="0" presId="urn:microsoft.com/office/officeart/2018/2/layout/IconVerticalSolidList"/>
    <dgm:cxn modelId="{4F6D48E4-8DF0-4AA6-8C67-B2C6A051777B}" type="presParOf" srcId="{5E07D71F-6043-454D-A145-D767ECFB3BB9}" destId="{C3355874-AA2A-4D5A-8460-A832D239DC43}" srcOrd="3" destOrd="0" presId="urn:microsoft.com/office/officeart/2018/2/layout/IconVerticalSolidList"/>
    <dgm:cxn modelId="{C5E8717F-E93D-4AC1-99C5-D8B26B71D81A}" type="presParOf" srcId="{619F81F4-CA8A-4AEB-84E3-E0F3D447C9FA}" destId="{B8FF70CD-BA49-4E23-AFE7-808F6925645A}" srcOrd="1" destOrd="0" presId="urn:microsoft.com/office/officeart/2018/2/layout/IconVerticalSolidList"/>
    <dgm:cxn modelId="{B1673798-C9A7-43A6-B76D-2A5EB1F16B56}" type="presParOf" srcId="{619F81F4-CA8A-4AEB-84E3-E0F3D447C9FA}" destId="{D1A312F8-DC28-40E8-889D-107BAE2CCD26}" srcOrd="2" destOrd="0" presId="urn:microsoft.com/office/officeart/2018/2/layout/IconVerticalSolidList"/>
    <dgm:cxn modelId="{3C5DEBA0-3FED-4F00-871B-4C6776F2B94F}" type="presParOf" srcId="{D1A312F8-DC28-40E8-889D-107BAE2CCD26}" destId="{42C3E05C-85E0-44E5-8DDE-3F0764E20A77}" srcOrd="0" destOrd="0" presId="urn:microsoft.com/office/officeart/2018/2/layout/IconVerticalSolidList"/>
    <dgm:cxn modelId="{8F75AE2A-4508-44A9-A8CA-9A337EB88DAF}" type="presParOf" srcId="{D1A312F8-DC28-40E8-889D-107BAE2CCD26}" destId="{059EAD33-2961-4FB9-842D-8A792FB1F7D7}" srcOrd="1" destOrd="0" presId="urn:microsoft.com/office/officeart/2018/2/layout/IconVerticalSolidList"/>
    <dgm:cxn modelId="{0E062871-71C5-4D63-B644-3756FEFACF59}" type="presParOf" srcId="{D1A312F8-DC28-40E8-889D-107BAE2CCD26}" destId="{FF8A1060-1E9F-40DF-82A6-B5D58714B9D9}" srcOrd="2" destOrd="0" presId="urn:microsoft.com/office/officeart/2018/2/layout/IconVerticalSolidList"/>
    <dgm:cxn modelId="{7052EB73-E986-4BF4-9179-C9D1400B104A}" type="presParOf" srcId="{D1A312F8-DC28-40E8-889D-107BAE2CCD26}" destId="{5B29F84B-614E-43F8-90C0-E8BAF8513E03}" srcOrd="3" destOrd="0" presId="urn:microsoft.com/office/officeart/2018/2/layout/IconVerticalSolidList"/>
    <dgm:cxn modelId="{F4825F2A-DC4F-4C41-BE77-B8EB483E24FE}" type="presParOf" srcId="{619F81F4-CA8A-4AEB-84E3-E0F3D447C9FA}" destId="{5B113612-EDA9-4763-AEB8-2FFA29D3B5D6}" srcOrd="3" destOrd="0" presId="urn:microsoft.com/office/officeart/2018/2/layout/IconVerticalSolidList"/>
    <dgm:cxn modelId="{457840ED-0693-4EED-83FA-A92D6BE05CA6}" type="presParOf" srcId="{619F81F4-CA8A-4AEB-84E3-E0F3D447C9FA}" destId="{1BC8FB4F-651A-4300-B0B2-3A9928AD0C45}" srcOrd="4" destOrd="0" presId="urn:microsoft.com/office/officeart/2018/2/layout/IconVerticalSolidList"/>
    <dgm:cxn modelId="{C5712A71-89AD-4BE5-9EB5-3768D7C370E8}" type="presParOf" srcId="{1BC8FB4F-651A-4300-B0B2-3A9928AD0C45}" destId="{B73B5DF0-637D-4475-8F54-3CA4C339C3FF}" srcOrd="0" destOrd="0" presId="urn:microsoft.com/office/officeart/2018/2/layout/IconVerticalSolidList"/>
    <dgm:cxn modelId="{B191ECCD-DF3F-4CEB-9458-EC004B76442A}" type="presParOf" srcId="{1BC8FB4F-651A-4300-B0B2-3A9928AD0C45}" destId="{B5A951D3-E47F-467B-B9B7-074F9B63AEFD}" srcOrd="1" destOrd="0" presId="urn:microsoft.com/office/officeart/2018/2/layout/IconVerticalSolidList"/>
    <dgm:cxn modelId="{5F652CCE-0EBF-454A-9A49-FF74AB8ED935}" type="presParOf" srcId="{1BC8FB4F-651A-4300-B0B2-3A9928AD0C45}" destId="{C07524C4-9932-4063-A4EA-F34FC8D2F354}" srcOrd="2" destOrd="0" presId="urn:microsoft.com/office/officeart/2018/2/layout/IconVerticalSolidList"/>
    <dgm:cxn modelId="{0C491E3F-A8CD-482D-B7EF-01DE1AB57616}" type="presParOf" srcId="{1BC8FB4F-651A-4300-B0B2-3A9928AD0C45}" destId="{C396403C-7EA0-44E5-B021-44F5538866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B7589-B524-45B0-BC71-CBAE7CBC8C9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1690F39-8498-4CBE-9A9A-7728DB146D3E}">
      <dgm:prSet/>
      <dgm:spPr/>
      <dgm:t>
        <a:bodyPr/>
        <a:lstStyle/>
        <a:p>
          <a:r>
            <a:rPr lang="en-US" dirty="0"/>
            <a:t>Change model for guiding innovation </a:t>
          </a:r>
        </a:p>
      </dgm:t>
    </dgm:pt>
    <dgm:pt modelId="{434B391A-1B00-4645-8A2C-CA3C32060546}" type="parTrans" cxnId="{04BA45B0-41A0-4F5A-8C9F-0DD5D62A70BA}">
      <dgm:prSet/>
      <dgm:spPr/>
      <dgm:t>
        <a:bodyPr/>
        <a:lstStyle/>
        <a:p>
          <a:endParaRPr lang="en-US"/>
        </a:p>
      </dgm:t>
    </dgm:pt>
    <dgm:pt modelId="{0067C486-9E1A-4545-99B0-424EBD3CFC78}" type="sibTrans" cxnId="{04BA45B0-41A0-4F5A-8C9F-0DD5D62A70BA}">
      <dgm:prSet/>
      <dgm:spPr/>
      <dgm:t>
        <a:bodyPr/>
        <a:lstStyle/>
        <a:p>
          <a:endParaRPr lang="en-US"/>
        </a:p>
      </dgm:t>
    </dgm:pt>
    <dgm:pt modelId="{81D5F59F-912E-451A-B1D9-849FFF7D34F8}">
      <dgm:prSet/>
      <dgm:spPr/>
      <dgm:t>
        <a:bodyPr/>
        <a:lstStyle/>
        <a:p>
          <a:r>
            <a:rPr lang="en-US" dirty="0"/>
            <a:t>Meets needs across all levels of adopters</a:t>
          </a:r>
        </a:p>
      </dgm:t>
    </dgm:pt>
    <dgm:pt modelId="{4158E63D-F1F6-48B8-98F2-3B500B801A41}" type="parTrans" cxnId="{25D7C232-5ABC-4FFD-8425-D4C2C9F9D1A8}">
      <dgm:prSet/>
      <dgm:spPr/>
      <dgm:t>
        <a:bodyPr/>
        <a:lstStyle/>
        <a:p>
          <a:endParaRPr lang="en-US"/>
        </a:p>
      </dgm:t>
    </dgm:pt>
    <dgm:pt modelId="{20222433-BF78-48B2-89B2-24816B966EE6}" type="sibTrans" cxnId="{25D7C232-5ABC-4FFD-8425-D4C2C9F9D1A8}">
      <dgm:prSet/>
      <dgm:spPr/>
      <dgm:t>
        <a:bodyPr/>
        <a:lstStyle/>
        <a:p>
          <a:endParaRPr lang="en-US"/>
        </a:p>
      </dgm:t>
    </dgm:pt>
    <dgm:pt modelId="{39C06A30-B463-4C28-B407-A648ACE0C825}">
      <dgm:prSet/>
      <dgm:spPr/>
      <dgm:t>
        <a:bodyPr/>
        <a:lstStyle/>
        <a:p>
          <a:r>
            <a:rPr lang="en-US" dirty="0"/>
            <a:t>The theory focuses on communication and peer networking within the adoption process.</a:t>
          </a:r>
        </a:p>
      </dgm:t>
    </dgm:pt>
    <dgm:pt modelId="{4FBA3A7D-4E25-4528-96E4-FA6A04D388CF}" type="parTrans" cxnId="{2153EBF8-25BB-4811-9C19-44967BB5E9A1}">
      <dgm:prSet/>
      <dgm:spPr/>
      <dgm:t>
        <a:bodyPr/>
        <a:lstStyle/>
        <a:p>
          <a:endParaRPr lang="en-US"/>
        </a:p>
      </dgm:t>
    </dgm:pt>
    <dgm:pt modelId="{FAD1535E-CC94-42BB-8ECD-1E254903415D}" type="sibTrans" cxnId="{2153EBF8-25BB-4811-9C19-44967BB5E9A1}">
      <dgm:prSet/>
      <dgm:spPr/>
      <dgm:t>
        <a:bodyPr/>
        <a:lstStyle/>
        <a:p>
          <a:endParaRPr lang="en-US"/>
        </a:p>
      </dgm:t>
    </dgm:pt>
    <dgm:pt modelId="{FD1F65CD-9DC9-48F0-83F5-778ECC7F17E5}">
      <dgm:prSet/>
      <dgm:spPr/>
      <dgm:t>
        <a:bodyPr/>
        <a:lstStyle/>
        <a:p>
          <a:r>
            <a:rPr lang="en-US" dirty="0"/>
            <a:t>For more information, view the D031 recorded cohort on Roger’s Theory</a:t>
          </a:r>
        </a:p>
      </dgm:t>
    </dgm:pt>
    <dgm:pt modelId="{A709BB95-80F3-49C4-803C-28D17C982C21}" type="parTrans" cxnId="{8C647277-F89E-4DA7-9146-272AA0E38E54}">
      <dgm:prSet/>
      <dgm:spPr/>
      <dgm:t>
        <a:bodyPr/>
        <a:lstStyle/>
        <a:p>
          <a:endParaRPr lang="en-US"/>
        </a:p>
      </dgm:t>
    </dgm:pt>
    <dgm:pt modelId="{53F88FBB-42A9-4E36-ACD2-E8CA56FA6B76}" type="sibTrans" cxnId="{8C647277-F89E-4DA7-9146-272AA0E38E54}">
      <dgm:prSet/>
      <dgm:spPr/>
      <dgm:t>
        <a:bodyPr/>
        <a:lstStyle/>
        <a:p>
          <a:endParaRPr lang="en-US"/>
        </a:p>
      </dgm:t>
    </dgm:pt>
    <dgm:pt modelId="{583998F6-3A5D-484C-AD0D-D446A5E0AB33}" type="pres">
      <dgm:prSet presAssocID="{739B7589-B524-45B0-BC71-CBAE7CBC8C96}" presName="root" presStyleCnt="0">
        <dgm:presLayoutVars>
          <dgm:dir/>
          <dgm:resizeHandles val="exact"/>
        </dgm:presLayoutVars>
      </dgm:prSet>
      <dgm:spPr/>
    </dgm:pt>
    <dgm:pt modelId="{DE23AED1-08B8-425D-9B45-7E29CA6094D3}" type="pres">
      <dgm:prSet presAssocID="{739B7589-B524-45B0-BC71-CBAE7CBC8C96}" presName="container" presStyleCnt="0">
        <dgm:presLayoutVars>
          <dgm:dir/>
          <dgm:resizeHandles val="exact"/>
        </dgm:presLayoutVars>
      </dgm:prSet>
      <dgm:spPr/>
    </dgm:pt>
    <dgm:pt modelId="{5847561B-758B-4B96-BF0C-EAC9D0626CAF}" type="pres">
      <dgm:prSet presAssocID="{31690F39-8498-4CBE-9A9A-7728DB146D3E}" presName="compNode" presStyleCnt="0"/>
      <dgm:spPr/>
    </dgm:pt>
    <dgm:pt modelId="{E1447EA8-F0DF-4CC1-B37D-2D720B783B21}" type="pres">
      <dgm:prSet presAssocID="{31690F39-8498-4CBE-9A9A-7728DB146D3E}" presName="iconBgRect" presStyleLbl="bgShp" presStyleIdx="0" presStyleCnt="4"/>
      <dgm:spPr/>
    </dgm:pt>
    <dgm:pt modelId="{1EE35132-E672-45C5-9E2F-1310DDF52515}" type="pres">
      <dgm:prSet presAssocID="{31690F39-8498-4CBE-9A9A-7728DB146D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833D9D-77B2-44A5-8829-13A4366C083C}" type="pres">
      <dgm:prSet presAssocID="{31690F39-8498-4CBE-9A9A-7728DB146D3E}" presName="spaceRect" presStyleCnt="0"/>
      <dgm:spPr/>
    </dgm:pt>
    <dgm:pt modelId="{428E6F91-6D5F-43B2-8F6E-FCD215C7E3A2}" type="pres">
      <dgm:prSet presAssocID="{31690F39-8498-4CBE-9A9A-7728DB146D3E}" presName="textRect" presStyleLbl="revTx" presStyleIdx="0" presStyleCnt="4">
        <dgm:presLayoutVars>
          <dgm:chMax val="1"/>
          <dgm:chPref val="1"/>
        </dgm:presLayoutVars>
      </dgm:prSet>
      <dgm:spPr/>
    </dgm:pt>
    <dgm:pt modelId="{9289EC70-1564-4E55-B003-C8A1CBF888E7}" type="pres">
      <dgm:prSet presAssocID="{0067C486-9E1A-4545-99B0-424EBD3CFC78}" presName="sibTrans" presStyleLbl="sibTrans2D1" presStyleIdx="0" presStyleCnt="0"/>
      <dgm:spPr/>
    </dgm:pt>
    <dgm:pt modelId="{7962B777-7334-4DE1-97CD-E8A955167C68}" type="pres">
      <dgm:prSet presAssocID="{81D5F59F-912E-451A-B1D9-849FFF7D34F8}" presName="compNode" presStyleCnt="0"/>
      <dgm:spPr/>
    </dgm:pt>
    <dgm:pt modelId="{AB1207C9-3738-46BF-95F7-F7A3A98C11AC}" type="pres">
      <dgm:prSet presAssocID="{81D5F59F-912E-451A-B1D9-849FFF7D34F8}" presName="iconBgRect" presStyleLbl="bgShp" presStyleIdx="1" presStyleCnt="4"/>
      <dgm:spPr/>
    </dgm:pt>
    <dgm:pt modelId="{654269A3-DBE3-459C-846F-32E27AF13035}" type="pres">
      <dgm:prSet presAssocID="{81D5F59F-912E-451A-B1D9-849FFF7D34F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3814882-B304-4F5E-93C4-96E256825AFD}" type="pres">
      <dgm:prSet presAssocID="{81D5F59F-912E-451A-B1D9-849FFF7D34F8}" presName="spaceRect" presStyleCnt="0"/>
      <dgm:spPr/>
    </dgm:pt>
    <dgm:pt modelId="{F1522155-6118-432A-B2E1-C45C22E66FC3}" type="pres">
      <dgm:prSet presAssocID="{81D5F59F-912E-451A-B1D9-849FFF7D34F8}" presName="textRect" presStyleLbl="revTx" presStyleIdx="1" presStyleCnt="4">
        <dgm:presLayoutVars>
          <dgm:chMax val="1"/>
          <dgm:chPref val="1"/>
        </dgm:presLayoutVars>
      </dgm:prSet>
      <dgm:spPr/>
    </dgm:pt>
    <dgm:pt modelId="{06542029-69B2-4A3F-9794-07BCE545E73B}" type="pres">
      <dgm:prSet presAssocID="{20222433-BF78-48B2-89B2-24816B966EE6}" presName="sibTrans" presStyleLbl="sibTrans2D1" presStyleIdx="0" presStyleCnt="0"/>
      <dgm:spPr/>
    </dgm:pt>
    <dgm:pt modelId="{C091E741-B9D0-48CC-93C9-33C38E76BC33}" type="pres">
      <dgm:prSet presAssocID="{39C06A30-B463-4C28-B407-A648ACE0C825}" presName="compNode" presStyleCnt="0"/>
      <dgm:spPr/>
    </dgm:pt>
    <dgm:pt modelId="{34187E8E-19C8-4836-AAB6-58AAA90403EE}" type="pres">
      <dgm:prSet presAssocID="{39C06A30-B463-4C28-B407-A648ACE0C825}" presName="iconBgRect" presStyleLbl="bgShp" presStyleIdx="2" presStyleCnt="4"/>
      <dgm:spPr/>
    </dgm:pt>
    <dgm:pt modelId="{38141AB0-CF26-42AB-9EF1-B533879D783E}" type="pres">
      <dgm:prSet presAssocID="{39C06A30-B463-4C28-B407-A648ACE0C8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74056B94-5F58-4F46-9A66-8F4B794DE258}" type="pres">
      <dgm:prSet presAssocID="{39C06A30-B463-4C28-B407-A648ACE0C825}" presName="spaceRect" presStyleCnt="0"/>
      <dgm:spPr/>
    </dgm:pt>
    <dgm:pt modelId="{1C163538-AFE5-4EA7-AA6A-3285E0534430}" type="pres">
      <dgm:prSet presAssocID="{39C06A30-B463-4C28-B407-A648ACE0C825}" presName="textRect" presStyleLbl="revTx" presStyleIdx="2" presStyleCnt="4">
        <dgm:presLayoutVars>
          <dgm:chMax val="1"/>
          <dgm:chPref val="1"/>
        </dgm:presLayoutVars>
      </dgm:prSet>
      <dgm:spPr/>
    </dgm:pt>
    <dgm:pt modelId="{E4A4C3B8-BE9C-431A-98CB-78DF15EF5985}" type="pres">
      <dgm:prSet presAssocID="{FAD1535E-CC94-42BB-8ECD-1E254903415D}" presName="sibTrans" presStyleLbl="sibTrans2D1" presStyleIdx="0" presStyleCnt="0"/>
      <dgm:spPr/>
    </dgm:pt>
    <dgm:pt modelId="{CEF2B0F0-1BAC-41A7-9E83-B541434B0FBC}" type="pres">
      <dgm:prSet presAssocID="{FD1F65CD-9DC9-48F0-83F5-778ECC7F17E5}" presName="compNode" presStyleCnt="0"/>
      <dgm:spPr/>
    </dgm:pt>
    <dgm:pt modelId="{20F37F15-E2B7-46CF-9C73-3AA24F70AFA9}" type="pres">
      <dgm:prSet presAssocID="{FD1F65CD-9DC9-48F0-83F5-778ECC7F17E5}" presName="iconBgRect" presStyleLbl="bgShp" presStyleIdx="3" presStyleCnt="4"/>
      <dgm:spPr/>
    </dgm:pt>
    <dgm:pt modelId="{EDD9EA68-B38A-4745-A0ED-EABC7C3CDC17}" type="pres">
      <dgm:prSet presAssocID="{FD1F65CD-9DC9-48F0-83F5-778ECC7F17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45D2348E-CDFE-4EB3-9158-AAB245E45D21}" type="pres">
      <dgm:prSet presAssocID="{FD1F65CD-9DC9-48F0-83F5-778ECC7F17E5}" presName="spaceRect" presStyleCnt="0"/>
      <dgm:spPr/>
    </dgm:pt>
    <dgm:pt modelId="{F0400B7D-46C9-4C3F-B034-3EF5CF2335F1}" type="pres">
      <dgm:prSet presAssocID="{FD1F65CD-9DC9-48F0-83F5-778ECC7F17E5}" presName="textRect" presStyleLbl="revTx" presStyleIdx="3" presStyleCnt="4">
        <dgm:presLayoutVars>
          <dgm:chMax val="1"/>
          <dgm:chPref val="1"/>
        </dgm:presLayoutVars>
      </dgm:prSet>
      <dgm:spPr/>
    </dgm:pt>
  </dgm:ptLst>
  <dgm:cxnLst>
    <dgm:cxn modelId="{EC61230E-6017-42C2-A42C-5E91FC7EDCE9}" type="presOf" srcId="{0067C486-9E1A-4545-99B0-424EBD3CFC78}" destId="{9289EC70-1564-4E55-B003-C8A1CBF888E7}" srcOrd="0" destOrd="0" presId="urn:microsoft.com/office/officeart/2018/2/layout/IconCircleList"/>
    <dgm:cxn modelId="{17A67312-57CC-4A17-BEB7-849F0C75BF02}" type="presOf" srcId="{20222433-BF78-48B2-89B2-24816B966EE6}" destId="{06542029-69B2-4A3F-9794-07BCE545E73B}" srcOrd="0" destOrd="0" presId="urn:microsoft.com/office/officeart/2018/2/layout/IconCircleList"/>
    <dgm:cxn modelId="{E95FB017-8923-4485-BCFA-D552433D84C4}" type="presOf" srcId="{739B7589-B524-45B0-BC71-CBAE7CBC8C96}" destId="{583998F6-3A5D-484C-AD0D-D446A5E0AB33}" srcOrd="0" destOrd="0" presId="urn:microsoft.com/office/officeart/2018/2/layout/IconCircleList"/>
    <dgm:cxn modelId="{25D7C232-5ABC-4FFD-8425-D4C2C9F9D1A8}" srcId="{739B7589-B524-45B0-BC71-CBAE7CBC8C96}" destId="{81D5F59F-912E-451A-B1D9-849FFF7D34F8}" srcOrd="1" destOrd="0" parTransId="{4158E63D-F1F6-48B8-98F2-3B500B801A41}" sibTransId="{20222433-BF78-48B2-89B2-24816B966EE6}"/>
    <dgm:cxn modelId="{E1E58E3B-B7DB-4F6B-9339-03F030B08F2E}" type="presOf" srcId="{31690F39-8498-4CBE-9A9A-7728DB146D3E}" destId="{428E6F91-6D5F-43B2-8F6E-FCD215C7E3A2}" srcOrd="0" destOrd="0" presId="urn:microsoft.com/office/officeart/2018/2/layout/IconCircleList"/>
    <dgm:cxn modelId="{6F212771-56FE-454B-AA46-6FB64ED81050}" type="presOf" srcId="{39C06A30-B463-4C28-B407-A648ACE0C825}" destId="{1C163538-AFE5-4EA7-AA6A-3285E0534430}" srcOrd="0" destOrd="0" presId="urn:microsoft.com/office/officeart/2018/2/layout/IconCircleList"/>
    <dgm:cxn modelId="{8C647277-F89E-4DA7-9146-272AA0E38E54}" srcId="{739B7589-B524-45B0-BC71-CBAE7CBC8C96}" destId="{FD1F65CD-9DC9-48F0-83F5-778ECC7F17E5}" srcOrd="3" destOrd="0" parTransId="{A709BB95-80F3-49C4-803C-28D17C982C21}" sibTransId="{53F88FBB-42A9-4E36-ACD2-E8CA56FA6B76}"/>
    <dgm:cxn modelId="{4427F087-36DB-4AF4-AFE6-BFB5EF32D324}" type="presOf" srcId="{FAD1535E-CC94-42BB-8ECD-1E254903415D}" destId="{E4A4C3B8-BE9C-431A-98CB-78DF15EF5985}" srcOrd="0" destOrd="0" presId="urn:microsoft.com/office/officeart/2018/2/layout/IconCircleList"/>
    <dgm:cxn modelId="{04BA45B0-41A0-4F5A-8C9F-0DD5D62A70BA}" srcId="{739B7589-B524-45B0-BC71-CBAE7CBC8C96}" destId="{31690F39-8498-4CBE-9A9A-7728DB146D3E}" srcOrd="0" destOrd="0" parTransId="{434B391A-1B00-4645-8A2C-CA3C32060546}" sibTransId="{0067C486-9E1A-4545-99B0-424EBD3CFC78}"/>
    <dgm:cxn modelId="{7CDF29E5-4ECE-48E8-A8B0-7AFFE5B71C89}" type="presOf" srcId="{FD1F65CD-9DC9-48F0-83F5-778ECC7F17E5}" destId="{F0400B7D-46C9-4C3F-B034-3EF5CF2335F1}" srcOrd="0" destOrd="0" presId="urn:microsoft.com/office/officeart/2018/2/layout/IconCircleList"/>
    <dgm:cxn modelId="{152629E6-F555-4D5D-AD31-E9047209EEB7}" type="presOf" srcId="{81D5F59F-912E-451A-B1D9-849FFF7D34F8}" destId="{F1522155-6118-432A-B2E1-C45C22E66FC3}" srcOrd="0" destOrd="0" presId="urn:microsoft.com/office/officeart/2018/2/layout/IconCircleList"/>
    <dgm:cxn modelId="{2153EBF8-25BB-4811-9C19-44967BB5E9A1}" srcId="{739B7589-B524-45B0-BC71-CBAE7CBC8C96}" destId="{39C06A30-B463-4C28-B407-A648ACE0C825}" srcOrd="2" destOrd="0" parTransId="{4FBA3A7D-4E25-4528-96E4-FA6A04D388CF}" sibTransId="{FAD1535E-CC94-42BB-8ECD-1E254903415D}"/>
    <dgm:cxn modelId="{6F95FA20-FADB-424B-BEEC-212BD5B60DBF}" type="presParOf" srcId="{583998F6-3A5D-484C-AD0D-D446A5E0AB33}" destId="{DE23AED1-08B8-425D-9B45-7E29CA6094D3}" srcOrd="0" destOrd="0" presId="urn:microsoft.com/office/officeart/2018/2/layout/IconCircleList"/>
    <dgm:cxn modelId="{61E4DD6A-ADDD-4139-A880-A474D0B720E4}" type="presParOf" srcId="{DE23AED1-08B8-425D-9B45-7E29CA6094D3}" destId="{5847561B-758B-4B96-BF0C-EAC9D0626CAF}" srcOrd="0" destOrd="0" presId="urn:microsoft.com/office/officeart/2018/2/layout/IconCircleList"/>
    <dgm:cxn modelId="{CA376FBA-3F44-4646-B142-D8CCC8A2B557}" type="presParOf" srcId="{5847561B-758B-4B96-BF0C-EAC9D0626CAF}" destId="{E1447EA8-F0DF-4CC1-B37D-2D720B783B21}" srcOrd="0" destOrd="0" presId="urn:microsoft.com/office/officeart/2018/2/layout/IconCircleList"/>
    <dgm:cxn modelId="{52C8E47D-E60A-4AE2-AC58-E3FF1EFFE8C7}" type="presParOf" srcId="{5847561B-758B-4B96-BF0C-EAC9D0626CAF}" destId="{1EE35132-E672-45C5-9E2F-1310DDF52515}" srcOrd="1" destOrd="0" presId="urn:microsoft.com/office/officeart/2018/2/layout/IconCircleList"/>
    <dgm:cxn modelId="{90E8965C-7F19-4F41-B3A9-11E2E80B5DDD}" type="presParOf" srcId="{5847561B-758B-4B96-BF0C-EAC9D0626CAF}" destId="{C5833D9D-77B2-44A5-8829-13A4366C083C}" srcOrd="2" destOrd="0" presId="urn:microsoft.com/office/officeart/2018/2/layout/IconCircleList"/>
    <dgm:cxn modelId="{A9462731-9234-4BF1-AE02-5BBB1F674941}" type="presParOf" srcId="{5847561B-758B-4B96-BF0C-EAC9D0626CAF}" destId="{428E6F91-6D5F-43B2-8F6E-FCD215C7E3A2}" srcOrd="3" destOrd="0" presId="urn:microsoft.com/office/officeart/2018/2/layout/IconCircleList"/>
    <dgm:cxn modelId="{81682069-8DDB-46FF-B712-D53F69D134C5}" type="presParOf" srcId="{DE23AED1-08B8-425D-9B45-7E29CA6094D3}" destId="{9289EC70-1564-4E55-B003-C8A1CBF888E7}" srcOrd="1" destOrd="0" presId="urn:microsoft.com/office/officeart/2018/2/layout/IconCircleList"/>
    <dgm:cxn modelId="{E0B247AD-F4EE-45BD-872D-60771B935CEC}" type="presParOf" srcId="{DE23AED1-08B8-425D-9B45-7E29CA6094D3}" destId="{7962B777-7334-4DE1-97CD-E8A955167C68}" srcOrd="2" destOrd="0" presId="urn:microsoft.com/office/officeart/2018/2/layout/IconCircleList"/>
    <dgm:cxn modelId="{58C62A9E-BA4F-4AA2-9E6C-8400C14075E8}" type="presParOf" srcId="{7962B777-7334-4DE1-97CD-E8A955167C68}" destId="{AB1207C9-3738-46BF-95F7-F7A3A98C11AC}" srcOrd="0" destOrd="0" presId="urn:microsoft.com/office/officeart/2018/2/layout/IconCircleList"/>
    <dgm:cxn modelId="{C5F1105A-F8FB-43AA-8AE9-D59857AA3817}" type="presParOf" srcId="{7962B777-7334-4DE1-97CD-E8A955167C68}" destId="{654269A3-DBE3-459C-846F-32E27AF13035}" srcOrd="1" destOrd="0" presId="urn:microsoft.com/office/officeart/2018/2/layout/IconCircleList"/>
    <dgm:cxn modelId="{969A8518-444E-4664-838A-265A01AF5E39}" type="presParOf" srcId="{7962B777-7334-4DE1-97CD-E8A955167C68}" destId="{C3814882-B304-4F5E-93C4-96E256825AFD}" srcOrd="2" destOrd="0" presId="urn:microsoft.com/office/officeart/2018/2/layout/IconCircleList"/>
    <dgm:cxn modelId="{C144B27F-0FFB-49EC-B4D9-9D60DEFC2D27}" type="presParOf" srcId="{7962B777-7334-4DE1-97CD-E8A955167C68}" destId="{F1522155-6118-432A-B2E1-C45C22E66FC3}" srcOrd="3" destOrd="0" presId="urn:microsoft.com/office/officeart/2018/2/layout/IconCircleList"/>
    <dgm:cxn modelId="{76A41E72-9BFA-491C-A1FD-37A608B6E985}" type="presParOf" srcId="{DE23AED1-08B8-425D-9B45-7E29CA6094D3}" destId="{06542029-69B2-4A3F-9794-07BCE545E73B}" srcOrd="3" destOrd="0" presId="urn:microsoft.com/office/officeart/2018/2/layout/IconCircleList"/>
    <dgm:cxn modelId="{09715A38-4DF0-4055-959A-764366498DEF}" type="presParOf" srcId="{DE23AED1-08B8-425D-9B45-7E29CA6094D3}" destId="{C091E741-B9D0-48CC-93C9-33C38E76BC33}" srcOrd="4" destOrd="0" presId="urn:microsoft.com/office/officeart/2018/2/layout/IconCircleList"/>
    <dgm:cxn modelId="{44FDC23E-4005-4EBA-86FD-ABE9A080E7EA}" type="presParOf" srcId="{C091E741-B9D0-48CC-93C9-33C38E76BC33}" destId="{34187E8E-19C8-4836-AAB6-58AAA90403EE}" srcOrd="0" destOrd="0" presId="urn:microsoft.com/office/officeart/2018/2/layout/IconCircleList"/>
    <dgm:cxn modelId="{C71AF9B4-77EF-4C0D-A5EF-1057C88B9661}" type="presParOf" srcId="{C091E741-B9D0-48CC-93C9-33C38E76BC33}" destId="{38141AB0-CF26-42AB-9EF1-B533879D783E}" srcOrd="1" destOrd="0" presId="urn:microsoft.com/office/officeart/2018/2/layout/IconCircleList"/>
    <dgm:cxn modelId="{578FDE17-E4F2-4BBD-9D2E-80F3B3931841}" type="presParOf" srcId="{C091E741-B9D0-48CC-93C9-33C38E76BC33}" destId="{74056B94-5F58-4F46-9A66-8F4B794DE258}" srcOrd="2" destOrd="0" presId="urn:microsoft.com/office/officeart/2018/2/layout/IconCircleList"/>
    <dgm:cxn modelId="{9A9EF2AD-53CA-4764-81AE-B84A7A68A73E}" type="presParOf" srcId="{C091E741-B9D0-48CC-93C9-33C38E76BC33}" destId="{1C163538-AFE5-4EA7-AA6A-3285E0534430}" srcOrd="3" destOrd="0" presId="urn:microsoft.com/office/officeart/2018/2/layout/IconCircleList"/>
    <dgm:cxn modelId="{DC35DF28-5B89-44A1-A07E-387B048DBBF6}" type="presParOf" srcId="{DE23AED1-08B8-425D-9B45-7E29CA6094D3}" destId="{E4A4C3B8-BE9C-431A-98CB-78DF15EF5985}" srcOrd="5" destOrd="0" presId="urn:microsoft.com/office/officeart/2018/2/layout/IconCircleList"/>
    <dgm:cxn modelId="{DE7B665C-B85E-4D38-98F7-BC7D5F41E1F6}" type="presParOf" srcId="{DE23AED1-08B8-425D-9B45-7E29CA6094D3}" destId="{CEF2B0F0-1BAC-41A7-9E83-B541434B0FBC}" srcOrd="6" destOrd="0" presId="urn:microsoft.com/office/officeart/2018/2/layout/IconCircleList"/>
    <dgm:cxn modelId="{F58AF045-C000-4081-A59E-CA30A1ADE208}" type="presParOf" srcId="{CEF2B0F0-1BAC-41A7-9E83-B541434B0FBC}" destId="{20F37F15-E2B7-46CF-9C73-3AA24F70AFA9}" srcOrd="0" destOrd="0" presId="urn:microsoft.com/office/officeart/2018/2/layout/IconCircleList"/>
    <dgm:cxn modelId="{11F249CD-84C8-43D8-92CD-D9E64080EA68}" type="presParOf" srcId="{CEF2B0F0-1BAC-41A7-9E83-B541434B0FBC}" destId="{EDD9EA68-B38A-4745-A0ED-EABC7C3CDC17}" srcOrd="1" destOrd="0" presId="urn:microsoft.com/office/officeart/2018/2/layout/IconCircleList"/>
    <dgm:cxn modelId="{C4107F53-2132-4B48-A8F2-0DE5DB9BA209}" type="presParOf" srcId="{CEF2B0F0-1BAC-41A7-9E83-B541434B0FBC}" destId="{45D2348E-CDFE-4EB3-9158-AAB245E45D21}" srcOrd="2" destOrd="0" presId="urn:microsoft.com/office/officeart/2018/2/layout/IconCircleList"/>
    <dgm:cxn modelId="{E3C1BFC5-04DB-40F6-A03C-E6795FF6E272}" type="presParOf" srcId="{CEF2B0F0-1BAC-41A7-9E83-B541434B0FBC}" destId="{F0400B7D-46C9-4C3F-B034-3EF5CF2335F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614DD-C878-4FF2-AEEF-F5D3741FEFA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766E6D5-5ADE-4AFA-B2F7-E4529B2E9777}">
      <dgm:prSet custT="1"/>
      <dgm:spPr>
        <a:solidFill>
          <a:schemeClr val="accent2">
            <a:lumMod val="50000"/>
          </a:schemeClr>
        </a:solidFill>
      </dgm:spPr>
      <dgm:t>
        <a:bodyPr/>
        <a:lstStyle/>
        <a:p>
          <a:r>
            <a:rPr lang="en-US" sz="2000" dirty="0"/>
            <a:t>Is there relevant evidence in the literature related to the innovation?</a:t>
          </a:r>
        </a:p>
      </dgm:t>
    </dgm:pt>
    <dgm:pt modelId="{21B0B6F9-6C83-4091-92DE-E74025ACD00E}" type="parTrans" cxnId="{B51925F1-5440-4291-9984-D6D3F5D17005}">
      <dgm:prSet/>
      <dgm:spPr/>
      <dgm:t>
        <a:bodyPr/>
        <a:lstStyle/>
        <a:p>
          <a:endParaRPr lang="en-US"/>
        </a:p>
      </dgm:t>
    </dgm:pt>
    <dgm:pt modelId="{05238909-76C4-4780-A7F4-E481F45D9252}" type="sibTrans" cxnId="{B51925F1-5440-4291-9984-D6D3F5D17005}">
      <dgm:prSet/>
      <dgm:spPr/>
      <dgm:t>
        <a:bodyPr/>
        <a:lstStyle/>
        <a:p>
          <a:endParaRPr lang="en-US" dirty="0"/>
        </a:p>
      </dgm:t>
    </dgm:pt>
    <dgm:pt modelId="{083C2D0C-5237-4F7E-99C5-838D50BA947D}">
      <dgm:prSet custT="1"/>
      <dgm:spPr>
        <a:solidFill>
          <a:srgbClr val="00B050"/>
        </a:solidFill>
      </dgm:spPr>
      <dgm:t>
        <a:bodyPr/>
        <a:lstStyle/>
        <a:p>
          <a:r>
            <a:rPr lang="en-US" sz="2000" dirty="0"/>
            <a:t>Can big data be used to support the innovation?</a:t>
          </a:r>
        </a:p>
      </dgm:t>
    </dgm:pt>
    <dgm:pt modelId="{671B55A7-BD36-4BDD-8DB4-563E43AE87A7}" type="parTrans" cxnId="{30B77365-A7FA-4DF5-B04F-4896B46640BF}">
      <dgm:prSet/>
      <dgm:spPr/>
      <dgm:t>
        <a:bodyPr/>
        <a:lstStyle/>
        <a:p>
          <a:endParaRPr lang="en-US"/>
        </a:p>
      </dgm:t>
    </dgm:pt>
    <dgm:pt modelId="{3CFE62CA-5400-49F5-A17C-B3409E7C2E9C}" type="sibTrans" cxnId="{30B77365-A7FA-4DF5-B04F-4896B46640BF}">
      <dgm:prSet/>
      <dgm:spPr/>
      <dgm:t>
        <a:bodyPr/>
        <a:lstStyle/>
        <a:p>
          <a:endParaRPr lang="en-US" dirty="0"/>
        </a:p>
      </dgm:t>
    </dgm:pt>
    <dgm:pt modelId="{2FC6D1F0-918F-413F-891C-DC35AD5E8FA1}">
      <dgm:prSet custT="1"/>
      <dgm:spPr>
        <a:solidFill>
          <a:schemeClr val="accent3">
            <a:lumMod val="75000"/>
          </a:schemeClr>
        </a:solidFill>
      </dgm:spPr>
      <dgm:t>
        <a:bodyPr/>
        <a:lstStyle/>
        <a:p>
          <a:r>
            <a:rPr lang="en-US" sz="2000" dirty="0"/>
            <a:t>Are there technology enhancements that are required for the innovation?</a:t>
          </a:r>
        </a:p>
      </dgm:t>
    </dgm:pt>
    <dgm:pt modelId="{1C4508E5-A943-4411-83D5-32980CA38562}" type="parTrans" cxnId="{CC9EBB27-B222-4360-B7F0-50BC0A948C0D}">
      <dgm:prSet/>
      <dgm:spPr/>
      <dgm:t>
        <a:bodyPr/>
        <a:lstStyle/>
        <a:p>
          <a:endParaRPr lang="en-US"/>
        </a:p>
      </dgm:t>
    </dgm:pt>
    <dgm:pt modelId="{5403089C-09D4-4A43-8C68-9D1C34D4AD6D}" type="sibTrans" cxnId="{CC9EBB27-B222-4360-B7F0-50BC0A948C0D}">
      <dgm:prSet/>
      <dgm:spPr/>
      <dgm:t>
        <a:bodyPr/>
        <a:lstStyle/>
        <a:p>
          <a:endParaRPr lang="en-US" dirty="0"/>
        </a:p>
      </dgm:t>
    </dgm:pt>
    <dgm:pt modelId="{2FAB9E97-A105-4B4C-A331-BD174C9E21D6}">
      <dgm:prSet custT="1"/>
      <dgm:spPr>
        <a:solidFill>
          <a:srgbClr val="002060"/>
        </a:solidFill>
      </dgm:spPr>
      <dgm:t>
        <a:bodyPr/>
        <a:lstStyle/>
        <a:p>
          <a:r>
            <a:rPr lang="en-US" sz="2000" dirty="0"/>
            <a:t>Is this innovation disruptive?</a:t>
          </a:r>
        </a:p>
      </dgm:t>
    </dgm:pt>
    <dgm:pt modelId="{4A026B39-0B35-48CA-9946-C00C404AD692}" type="parTrans" cxnId="{27F08994-13EE-43B3-B684-A66AEB58DCCA}">
      <dgm:prSet/>
      <dgm:spPr/>
      <dgm:t>
        <a:bodyPr/>
        <a:lstStyle/>
        <a:p>
          <a:endParaRPr lang="en-US"/>
        </a:p>
      </dgm:t>
    </dgm:pt>
    <dgm:pt modelId="{8F9E89B7-2527-49DC-A4CD-2426FBE332BE}" type="sibTrans" cxnId="{27F08994-13EE-43B3-B684-A66AEB58DCCA}">
      <dgm:prSet/>
      <dgm:spPr/>
      <dgm:t>
        <a:bodyPr/>
        <a:lstStyle/>
        <a:p>
          <a:endParaRPr lang="en-US"/>
        </a:p>
      </dgm:t>
    </dgm:pt>
    <dgm:pt modelId="{221CB149-A72A-4736-AC1B-BB6F0633A11C}">
      <dgm:prSet custT="1"/>
      <dgm:spPr>
        <a:solidFill>
          <a:srgbClr val="002060"/>
        </a:solidFill>
      </dgm:spPr>
      <dgm:t>
        <a:bodyPr/>
        <a:lstStyle/>
        <a:p>
          <a:r>
            <a:rPr lang="en-US" sz="2000" dirty="0"/>
            <a:t>If you answered no to any of these questions, reach out to your course instructor.</a:t>
          </a:r>
        </a:p>
      </dgm:t>
    </dgm:pt>
    <dgm:pt modelId="{7B4810F0-6207-40FD-B2DA-C463556C89CC}" type="parTrans" cxnId="{FE4CD58B-329D-4100-94C2-814724965C9D}">
      <dgm:prSet/>
      <dgm:spPr/>
      <dgm:t>
        <a:bodyPr/>
        <a:lstStyle/>
        <a:p>
          <a:endParaRPr lang="en-US"/>
        </a:p>
      </dgm:t>
    </dgm:pt>
    <dgm:pt modelId="{CD089C1F-D015-4460-8939-69A5866BBC26}" type="sibTrans" cxnId="{FE4CD58B-329D-4100-94C2-814724965C9D}">
      <dgm:prSet/>
      <dgm:spPr/>
      <dgm:t>
        <a:bodyPr/>
        <a:lstStyle/>
        <a:p>
          <a:endParaRPr lang="en-US"/>
        </a:p>
      </dgm:t>
    </dgm:pt>
    <dgm:pt modelId="{15D6BD1A-0949-4571-80D8-C641725C375E}" type="pres">
      <dgm:prSet presAssocID="{B81614DD-C878-4FF2-AEEF-F5D3741FEFAA}" presName="outerComposite" presStyleCnt="0">
        <dgm:presLayoutVars>
          <dgm:chMax val="5"/>
          <dgm:dir/>
          <dgm:resizeHandles val="exact"/>
        </dgm:presLayoutVars>
      </dgm:prSet>
      <dgm:spPr/>
    </dgm:pt>
    <dgm:pt modelId="{290D5B42-BB4B-4F55-B819-190B42E9195B}" type="pres">
      <dgm:prSet presAssocID="{B81614DD-C878-4FF2-AEEF-F5D3741FEFAA}" presName="dummyMaxCanvas" presStyleCnt="0">
        <dgm:presLayoutVars/>
      </dgm:prSet>
      <dgm:spPr/>
    </dgm:pt>
    <dgm:pt modelId="{0968F459-1CCF-4E79-B46F-1B67D27E09B0}" type="pres">
      <dgm:prSet presAssocID="{B81614DD-C878-4FF2-AEEF-F5D3741FEFAA}" presName="FourNodes_1" presStyleLbl="node1" presStyleIdx="0" presStyleCnt="4">
        <dgm:presLayoutVars>
          <dgm:bulletEnabled val="1"/>
        </dgm:presLayoutVars>
      </dgm:prSet>
      <dgm:spPr/>
    </dgm:pt>
    <dgm:pt modelId="{D75D7044-975F-4701-8295-A325E636FBBF}" type="pres">
      <dgm:prSet presAssocID="{B81614DD-C878-4FF2-AEEF-F5D3741FEFAA}" presName="FourNodes_2" presStyleLbl="node1" presStyleIdx="1" presStyleCnt="4" custLinFactNeighborX="-360" custLinFactNeighborY="-12108">
        <dgm:presLayoutVars>
          <dgm:bulletEnabled val="1"/>
        </dgm:presLayoutVars>
      </dgm:prSet>
      <dgm:spPr/>
    </dgm:pt>
    <dgm:pt modelId="{BB42F5B6-2EF5-4E57-9233-E43E7F53FAFB}" type="pres">
      <dgm:prSet presAssocID="{B81614DD-C878-4FF2-AEEF-F5D3741FEFAA}" presName="FourNodes_3" presStyleLbl="node1" presStyleIdx="2" presStyleCnt="4" custScaleY="108041" custLinFactNeighborY="-28092">
        <dgm:presLayoutVars>
          <dgm:bulletEnabled val="1"/>
        </dgm:presLayoutVars>
      </dgm:prSet>
      <dgm:spPr/>
    </dgm:pt>
    <dgm:pt modelId="{B811BEEB-1979-4601-B571-CA6D84861256}" type="pres">
      <dgm:prSet presAssocID="{B81614DD-C878-4FF2-AEEF-F5D3741FEFAA}" presName="FourNodes_4" presStyleLbl="node1" presStyleIdx="3" presStyleCnt="4" custScaleY="131367" custLinFactNeighborX="0" custLinFactNeighborY="-26570">
        <dgm:presLayoutVars>
          <dgm:bulletEnabled val="1"/>
        </dgm:presLayoutVars>
      </dgm:prSet>
      <dgm:spPr/>
    </dgm:pt>
    <dgm:pt modelId="{11253AA4-566B-4D66-BB80-E85E79315D80}" type="pres">
      <dgm:prSet presAssocID="{B81614DD-C878-4FF2-AEEF-F5D3741FEFAA}" presName="FourConn_1-2" presStyleLbl="fgAccFollowNode1" presStyleIdx="0" presStyleCnt="3">
        <dgm:presLayoutVars>
          <dgm:bulletEnabled val="1"/>
        </dgm:presLayoutVars>
      </dgm:prSet>
      <dgm:spPr/>
    </dgm:pt>
    <dgm:pt modelId="{BCBEACA8-CE20-4655-9458-AC066AA3E1DC}" type="pres">
      <dgm:prSet presAssocID="{B81614DD-C878-4FF2-AEEF-F5D3741FEFAA}" presName="FourConn_2-3" presStyleLbl="fgAccFollowNode1" presStyleIdx="1" presStyleCnt="3">
        <dgm:presLayoutVars>
          <dgm:bulletEnabled val="1"/>
        </dgm:presLayoutVars>
      </dgm:prSet>
      <dgm:spPr/>
    </dgm:pt>
    <dgm:pt modelId="{DAD4BFD5-D4E7-477D-ABF4-84DDCC96674E}" type="pres">
      <dgm:prSet presAssocID="{B81614DD-C878-4FF2-AEEF-F5D3741FEFAA}" presName="FourConn_3-4" presStyleLbl="fgAccFollowNode1" presStyleIdx="2" presStyleCnt="3">
        <dgm:presLayoutVars>
          <dgm:bulletEnabled val="1"/>
        </dgm:presLayoutVars>
      </dgm:prSet>
      <dgm:spPr/>
    </dgm:pt>
    <dgm:pt modelId="{917FB602-998F-455A-993E-4F5F12B1EA21}" type="pres">
      <dgm:prSet presAssocID="{B81614DD-C878-4FF2-AEEF-F5D3741FEFAA}" presName="FourNodes_1_text" presStyleLbl="node1" presStyleIdx="3" presStyleCnt="4">
        <dgm:presLayoutVars>
          <dgm:bulletEnabled val="1"/>
        </dgm:presLayoutVars>
      </dgm:prSet>
      <dgm:spPr/>
    </dgm:pt>
    <dgm:pt modelId="{6FAED2E8-8B96-46E8-B5A4-B2AC81C6343E}" type="pres">
      <dgm:prSet presAssocID="{B81614DD-C878-4FF2-AEEF-F5D3741FEFAA}" presName="FourNodes_2_text" presStyleLbl="node1" presStyleIdx="3" presStyleCnt="4">
        <dgm:presLayoutVars>
          <dgm:bulletEnabled val="1"/>
        </dgm:presLayoutVars>
      </dgm:prSet>
      <dgm:spPr/>
    </dgm:pt>
    <dgm:pt modelId="{6D1F4FEB-CA43-41A1-9E62-9FEF55BC37C3}" type="pres">
      <dgm:prSet presAssocID="{B81614DD-C878-4FF2-AEEF-F5D3741FEFAA}" presName="FourNodes_3_text" presStyleLbl="node1" presStyleIdx="3" presStyleCnt="4">
        <dgm:presLayoutVars>
          <dgm:bulletEnabled val="1"/>
        </dgm:presLayoutVars>
      </dgm:prSet>
      <dgm:spPr/>
    </dgm:pt>
    <dgm:pt modelId="{372814AE-C019-4FAF-B0AF-37FC319E8953}" type="pres">
      <dgm:prSet presAssocID="{B81614DD-C878-4FF2-AEEF-F5D3741FEFAA}" presName="FourNodes_4_text" presStyleLbl="node1" presStyleIdx="3" presStyleCnt="4">
        <dgm:presLayoutVars>
          <dgm:bulletEnabled val="1"/>
        </dgm:presLayoutVars>
      </dgm:prSet>
      <dgm:spPr/>
    </dgm:pt>
  </dgm:ptLst>
  <dgm:cxnLst>
    <dgm:cxn modelId="{CDD10C06-3F8B-432B-8AE5-3F96A3529846}" type="presOf" srcId="{2FC6D1F0-918F-413F-891C-DC35AD5E8FA1}" destId="{6D1F4FEB-CA43-41A1-9E62-9FEF55BC37C3}" srcOrd="1" destOrd="0" presId="urn:microsoft.com/office/officeart/2005/8/layout/vProcess5"/>
    <dgm:cxn modelId="{0EC6960A-3720-4C02-BB49-82A44A60B282}" type="presOf" srcId="{D766E6D5-5ADE-4AFA-B2F7-E4529B2E9777}" destId="{917FB602-998F-455A-993E-4F5F12B1EA21}" srcOrd="1" destOrd="0" presId="urn:microsoft.com/office/officeart/2005/8/layout/vProcess5"/>
    <dgm:cxn modelId="{2A02DA14-A631-4A47-9765-4823846C5410}" type="presOf" srcId="{5403089C-09D4-4A43-8C68-9D1C34D4AD6D}" destId="{DAD4BFD5-D4E7-477D-ABF4-84DDCC96674E}" srcOrd="0" destOrd="0" presId="urn:microsoft.com/office/officeart/2005/8/layout/vProcess5"/>
    <dgm:cxn modelId="{CC9EBB27-B222-4360-B7F0-50BC0A948C0D}" srcId="{B81614DD-C878-4FF2-AEEF-F5D3741FEFAA}" destId="{2FC6D1F0-918F-413F-891C-DC35AD5E8FA1}" srcOrd="2" destOrd="0" parTransId="{1C4508E5-A943-4411-83D5-32980CA38562}" sibTransId="{5403089C-09D4-4A43-8C68-9D1C34D4AD6D}"/>
    <dgm:cxn modelId="{C10EAA30-B7D0-4B20-85E4-412C835FCC4D}" type="presOf" srcId="{D766E6D5-5ADE-4AFA-B2F7-E4529B2E9777}" destId="{0968F459-1CCF-4E79-B46F-1B67D27E09B0}" srcOrd="0" destOrd="0" presId="urn:microsoft.com/office/officeart/2005/8/layout/vProcess5"/>
    <dgm:cxn modelId="{DEC5AB34-338D-4920-BCFB-09C1D498907D}" type="presOf" srcId="{221CB149-A72A-4736-AC1B-BB6F0633A11C}" destId="{B811BEEB-1979-4601-B571-CA6D84861256}" srcOrd="0" destOrd="1" presId="urn:microsoft.com/office/officeart/2005/8/layout/vProcess5"/>
    <dgm:cxn modelId="{802CDB3A-6E9B-443E-AB95-6287CDA8ACAC}" type="presOf" srcId="{221CB149-A72A-4736-AC1B-BB6F0633A11C}" destId="{372814AE-C019-4FAF-B0AF-37FC319E8953}" srcOrd="1" destOrd="1" presId="urn:microsoft.com/office/officeart/2005/8/layout/vProcess5"/>
    <dgm:cxn modelId="{30B77365-A7FA-4DF5-B04F-4896B46640BF}" srcId="{B81614DD-C878-4FF2-AEEF-F5D3741FEFAA}" destId="{083C2D0C-5237-4F7E-99C5-838D50BA947D}" srcOrd="1" destOrd="0" parTransId="{671B55A7-BD36-4BDD-8DB4-563E43AE87A7}" sibTransId="{3CFE62CA-5400-49F5-A17C-B3409E7C2E9C}"/>
    <dgm:cxn modelId="{98FD9F65-1B15-4B93-80C9-5D92075F2013}" type="presOf" srcId="{2FC6D1F0-918F-413F-891C-DC35AD5E8FA1}" destId="{BB42F5B6-2EF5-4E57-9233-E43E7F53FAFB}" srcOrd="0" destOrd="0" presId="urn:microsoft.com/office/officeart/2005/8/layout/vProcess5"/>
    <dgm:cxn modelId="{0594787B-68B1-4EF2-867B-2F7633EDB54D}" type="presOf" srcId="{05238909-76C4-4780-A7F4-E481F45D9252}" destId="{11253AA4-566B-4D66-BB80-E85E79315D80}" srcOrd="0" destOrd="0" presId="urn:microsoft.com/office/officeart/2005/8/layout/vProcess5"/>
    <dgm:cxn modelId="{4264628A-0514-47B9-B303-1C91570F7132}" type="presOf" srcId="{083C2D0C-5237-4F7E-99C5-838D50BA947D}" destId="{6FAED2E8-8B96-46E8-B5A4-B2AC81C6343E}" srcOrd="1" destOrd="0" presId="urn:microsoft.com/office/officeart/2005/8/layout/vProcess5"/>
    <dgm:cxn modelId="{FE4CD58B-329D-4100-94C2-814724965C9D}" srcId="{2FAB9E97-A105-4B4C-A331-BD174C9E21D6}" destId="{221CB149-A72A-4736-AC1B-BB6F0633A11C}" srcOrd="0" destOrd="0" parTransId="{7B4810F0-6207-40FD-B2DA-C463556C89CC}" sibTransId="{CD089C1F-D015-4460-8939-69A5866BBC26}"/>
    <dgm:cxn modelId="{27F08994-13EE-43B3-B684-A66AEB58DCCA}" srcId="{B81614DD-C878-4FF2-AEEF-F5D3741FEFAA}" destId="{2FAB9E97-A105-4B4C-A331-BD174C9E21D6}" srcOrd="3" destOrd="0" parTransId="{4A026B39-0B35-48CA-9946-C00C404AD692}" sibTransId="{8F9E89B7-2527-49DC-A4CD-2426FBE332BE}"/>
    <dgm:cxn modelId="{3CA88A9F-9E66-475D-83AD-19935D4B2097}" type="presOf" srcId="{B81614DD-C878-4FF2-AEEF-F5D3741FEFAA}" destId="{15D6BD1A-0949-4571-80D8-C641725C375E}" srcOrd="0" destOrd="0" presId="urn:microsoft.com/office/officeart/2005/8/layout/vProcess5"/>
    <dgm:cxn modelId="{C5682CA2-C3DE-4663-B2E3-9554A142056C}" type="presOf" srcId="{2FAB9E97-A105-4B4C-A331-BD174C9E21D6}" destId="{372814AE-C019-4FAF-B0AF-37FC319E8953}" srcOrd="1" destOrd="0" presId="urn:microsoft.com/office/officeart/2005/8/layout/vProcess5"/>
    <dgm:cxn modelId="{7BB205A6-2781-496F-AE1B-0E8AAC7A516C}" type="presOf" srcId="{083C2D0C-5237-4F7E-99C5-838D50BA947D}" destId="{D75D7044-975F-4701-8295-A325E636FBBF}" srcOrd="0" destOrd="0" presId="urn:microsoft.com/office/officeart/2005/8/layout/vProcess5"/>
    <dgm:cxn modelId="{D499F6C6-EC95-44CF-8788-00D203B3B52C}" type="presOf" srcId="{3CFE62CA-5400-49F5-A17C-B3409E7C2E9C}" destId="{BCBEACA8-CE20-4655-9458-AC066AA3E1DC}" srcOrd="0" destOrd="0" presId="urn:microsoft.com/office/officeart/2005/8/layout/vProcess5"/>
    <dgm:cxn modelId="{562231EA-93CF-4538-BF3B-AB31A2796351}" type="presOf" srcId="{2FAB9E97-A105-4B4C-A331-BD174C9E21D6}" destId="{B811BEEB-1979-4601-B571-CA6D84861256}" srcOrd="0" destOrd="0" presId="urn:microsoft.com/office/officeart/2005/8/layout/vProcess5"/>
    <dgm:cxn modelId="{B51925F1-5440-4291-9984-D6D3F5D17005}" srcId="{B81614DD-C878-4FF2-AEEF-F5D3741FEFAA}" destId="{D766E6D5-5ADE-4AFA-B2F7-E4529B2E9777}" srcOrd="0" destOrd="0" parTransId="{21B0B6F9-6C83-4091-92DE-E74025ACD00E}" sibTransId="{05238909-76C4-4780-A7F4-E481F45D9252}"/>
    <dgm:cxn modelId="{2E0D2972-B145-45FC-978A-DB03B13570BC}" type="presParOf" srcId="{15D6BD1A-0949-4571-80D8-C641725C375E}" destId="{290D5B42-BB4B-4F55-B819-190B42E9195B}" srcOrd="0" destOrd="0" presId="urn:microsoft.com/office/officeart/2005/8/layout/vProcess5"/>
    <dgm:cxn modelId="{9F162F99-C509-4ACF-9287-363C69519C80}" type="presParOf" srcId="{15D6BD1A-0949-4571-80D8-C641725C375E}" destId="{0968F459-1CCF-4E79-B46F-1B67D27E09B0}" srcOrd="1" destOrd="0" presId="urn:microsoft.com/office/officeart/2005/8/layout/vProcess5"/>
    <dgm:cxn modelId="{9FC59021-F601-4F60-ACDF-3AFD6719E0B3}" type="presParOf" srcId="{15D6BD1A-0949-4571-80D8-C641725C375E}" destId="{D75D7044-975F-4701-8295-A325E636FBBF}" srcOrd="2" destOrd="0" presId="urn:microsoft.com/office/officeart/2005/8/layout/vProcess5"/>
    <dgm:cxn modelId="{2316CA19-794F-435B-A1D8-02C9667365A3}" type="presParOf" srcId="{15D6BD1A-0949-4571-80D8-C641725C375E}" destId="{BB42F5B6-2EF5-4E57-9233-E43E7F53FAFB}" srcOrd="3" destOrd="0" presId="urn:microsoft.com/office/officeart/2005/8/layout/vProcess5"/>
    <dgm:cxn modelId="{5F6A7FCD-6FA7-4D2E-9E91-F1EADE72FFBD}" type="presParOf" srcId="{15D6BD1A-0949-4571-80D8-C641725C375E}" destId="{B811BEEB-1979-4601-B571-CA6D84861256}" srcOrd="4" destOrd="0" presId="urn:microsoft.com/office/officeart/2005/8/layout/vProcess5"/>
    <dgm:cxn modelId="{29C7F1EE-CC11-4500-8DC5-8D09CB847B3C}" type="presParOf" srcId="{15D6BD1A-0949-4571-80D8-C641725C375E}" destId="{11253AA4-566B-4D66-BB80-E85E79315D80}" srcOrd="5" destOrd="0" presId="urn:microsoft.com/office/officeart/2005/8/layout/vProcess5"/>
    <dgm:cxn modelId="{B1EC3137-DCC8-486D-8196-719D5C436AC8}" type="presParOf" srcId="{15D6BD1A-0949-4571-80D8-C641725C375E}" destId="{BCBEACA8-CE20-4655-9458-AC066AA3E1DC}" srcOrd="6" destOrd="0" presId="urn:microsoft.com/office/officeart/2005/8/layout/vProcess5"/>
    <dgm:cxn modelId="{4E7DABDC-CEC8-467C-8570-F856ACB8CFB0}" type="presParOf" srcId="{15D6BD1A-0949-4571-80D8-C641725C375E}" destId="{DAD4BFD5-D4E7-477D-ABF4-84DDCC96674E}" srcOrd="7" destOrd="0" presId="urn:microsoft.com/office/officeart/2005/8/layout/vProcess5"/>
    <dgm:cxn modelId="{F95D1717-3A8F-446B-A300-2C26919EC02B}" type="presParOf" srcId="{15D6BD1A-0949-4571-80D8-C641725C375E}" destId="{917FB602-998F-455A-993E-4F5F12B1EA21}" srcOrd="8" destOrd="0" presId="urn:microsoft.com/office/officeart/2005/8/layout/vProcess5"/>
    <dgm:cxn modelId="{FBF7A639-E451-46A1-B646-C0AADA437F16}" type="presParOf" srcId="{15D6BD1A-0949-4571-80D8-C641725C375E}" destId="{6FAED2E8-8B96-46E8-B5A4-B2AC81C6343E}" srcOrd="9" destOrd="0" presId="urn:microsoft.com/office/officeart/2005/8/layout/vProcess5"/>
    <dgm:cxn modelId="{B9194FF8-E929-4AD6-8E7A-05FED9C7217E}" type="presParOf" srcId="{15D6BD1A-0949-4571-80D8-C641725C375E}" destId="{6D1F4FEB-CA43-41A1-9E62-9FEF55BC37C3}" srcOrd="10" destOrd="0" presId="urn:microsoft.com/office/officeart/2005/8/layout/vProcess5"/>
    <dgm:cxn modelId="{AC17E079-B34A-482C-BCD8-44EABCE0D9E4}" type="presParOf" srcId="{15D6BD1A-0949-4571-80D8-C641725C375E}" destId="{372814AE-C019-4FAF-B0AF-37FC319E8953}"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74146-EB61-4E74-B034-605E0F64CF1E}">
      <dsp:nvSpPr>
        <dsp:cNvPr id="0" name=""/>
        <dsp:cNvSpPr/>
      </dsp:nvSpPr>
      <dsp:spPr>
        <a:xfrm>
          <a:off x="-188575" y="8431"/>
          <a:ext cx="5889686" cy="15149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D8666-BA1F-4A99-B570-A2C063F09962}">
      <dsp:nvSpPr>
        <dsp:cNvPr id="0" name=""/>
        <dsp:cNvSpPr/>
      </dsp:nvSpPr>
      <dsp:spPr>
        <a:xfrm>
          <a:off x="269701" y="349298"/>
          <a:ext cx="833230" cy="833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B4FBE5-D4E8-421B-AB01-415A310D7A9E}">
      <dsp:nvSpPr>
        <dsp:cNvPr id="0" name=""/>
        <dsp:cNvSpPr/>
      </dsp:nvSpPr>
      <dsp:spPr>
        <a:xfrm>
          <a:off x="1209360" y="34731"/>
          <a:ext cx="4136478" cy="151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34" tIns="160334" rIns="160334" bIns="160334" numCol="1" spcCol="1270" anchor="ctr" anchorCtr="0">
          <a:noAutofit/>
        </a:bodyPr>
        <a:lstStyle/>
        <a:p>
          <a:pPr marL="0" lvl="0" indent="0" algn="l" defTabSz="1111250">
            <a:lnSpc>
              <a:spcPct val="90000"/>
            </a:lnSpc>
            <a:spcBef>
              <a:spcPct val="0"/>
            </a:spcBef>
            <a:spcAft>
              <a:spcPct val="35000"/>
            </a:spcAft>
            <a:buNone/>
          </a:pPr>
          <a:r>
            <a:rPr lang="en-US" sz="2500" kern="1200" dirty="0"/>
            <a:t>The WGU library </a:t>
          </a:r>
        </a:p>
      </dsp:txBody>
      <dsp:txXfrm>
        <a:off x="1209360" y="34731"/>
        <a:ext cx="4136478" cy="1514965"/>
      </dsp:txXfrm>
    </dsp:sp>
    <dsp:sp modelId="{0159CDE1-35C1-4251-AD34-E56CA0EB093D}">
      <dsp:nvSpPr>
        <dsp:cNvPr id="0" name=""/>
        <dsp:cNvSpPr/>
      </dsp:nvSpPr>
      <dsp:spPr>
        <a:xfrm>
          <a:off x="-188575" y="1902137"/>
          <a:ext cx="5889686" cy="15149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6D797-FE4C-4902-B066-B37CC3AA3FB2}">
      <dsp:nvSpPr>
        <dsp:cNvPr id="0" name=""/>
        <dsp:cNvSpPr/>
      </dsp:nvSpPr>
      <dsp:spPr>
        <a:xfrm>
          <a:off x="269701" y="2243005"/>
          <a:ext cx="833230" cy="833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353DFA-6FE6-45C8-B835-11093206203B}">
      <dsp:nvSpPr>
        <dsp:cNvPr id="0" name=""/>
        <dsp:cNvSpPr/>
      </dsp:nvSpPr>
      <dsp:spPr>
        <a:xfrm>
          <a:off x="1244561" y="1914893"/>
          <a:ext cx="4136478" cy="151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34" tIns="160334" rIns="160334" bIns="160334" numCol="1" spcCol="1270" anchor="ctr" anchorCtr="0">
          <a:noAutofit/>
        </a:bodyPr>
        <a:lstStyle/>
        <a:p>
          <a:pPr marL="0" lvl="0" indent="0" algn="l" defTabSz="1111250">
            <a:lnSpc>
              <a:spcPct val="90000"/>
            </a:lnSpc>
            <a:spcBef>
              <a:spcPct val="0"/>
            </a:spcBef>
            <a:spcAft>
              <a:spcPct val="35000"/>
            </a:spcAft>
            <a:buNone/>
          </a:pPr>
          <a:r>
            <a:rPr lang="en-US" sz="2500" kern="1200" dirty="0"/>
            <a:t>Google Scholar </a:t>
          </a:r>
          <a:r>
            <a:rPr lang="en-US" sz="2500" kern="1200" dirty="0">
              <a:hlinkClick xmlns:r="http://schemas.openxmlformats.org/officeDocument/2006/relationships" r:id="rId5"/>
            </a:rPr>
            <a:t>https://scholar.google.com</a:t>
          </a:r>
          <a:endParaRPr lang="en-US" sz="2500" kern="1200" dirty="0"/>
        </a:p>
      </dsp:txBody>
      <dsp:txXfrm>
        <a:off x="1244561" y="1914893"/>
        <a:ext cx="4136478" cy="1514965"/>
      </dsp:txXfrm>
    </dsp:sp>
    <dsp:sp modelId="{ACC0DCAA-7E06-49CC-9E47-5A1517C88299}">
      <dsp:nvSpPr>
        <dsp:cNvPr id="0" name=""/>
        <dsp:cNvSpPr/>
      </dsp:nvSpPr>
      <dsp:spPr>
        <a:xfrm>
          <a:off x="-153413" y="3795844"/>
          <a:ext cx="5889686" cy="15149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9DFC6-3443-4D04-9E0B-CE78906FA53F}">
      <dsp:nvSpPr>
        <dsp:cNvPr id="0" name=""/>
        <dsp:cNvSpPr/>
      </dsp:nvSpPr>
      <dsp:spPr>
        <a:xfrm>
          <a:off x="269701" y="4136711"/>
          <a:ext cx="833230" cy="83323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5A4F28-B574-4958-9DCD-BB0B89C05378}">
      <dsp:nvSpPr>
        <dsp:cNvPr id="0" name=""/>
        <dsp:cNvSpPr/>
      </dsp:nvSpPr>
      <dsp:spPr>
        <a:xfrm>
          <a:off x="1227105" y="3804275"/>
          <a:ext cx="2650358" cy="151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34" tIns="160334" rIns="160334" bIns="160334" numCol="1" spcCol="1270" anchor="ctr" anchorCtr="0">
          <a:noAutofit/>
        </a:bodyPr>
        <a:lstStyle/>
        <a:p>
          <a:pPr marL="0" lvl="0" indent="0" algn="l" defTabSz="1111250">
            <a:lnSpc>
              <a:spcPct val="90000"/>
            </a:lnSpc>
            <a:spcBef>
              <a:spcPct val="0"/>
            </a:spcBef>
            <a:spcAft>
              <a:spcPct val="35000"/>
            </a:spcAft>
            <a:buNone/>
          </a:pPr>
          <a:r>
            <a:rPr lang="en-US" sz="2500" kern="1200" dirty="0"/>
            <a:t>Choose articles that:</a:t>
          </a:r>
        </a:p>
      </dsp:txBody>
      <dsp:txXfrm>
        <a:off x="1227105" y="3804275"/>
        <a:ext cx="2650358" cy="1514965"/>
      </dsp:txXfrm>
    </dsp:sp>
    <dsp:sp modelId="{6E238A7E-77C3-4FAA-B51C-C3B3573EEF7E}">
      <dsp:nvSpPr>
        <dsp:cNvPr id="0" name=""/>
        <dsp:cNvSpPr/>
      </dsp:nvSpPr>
      <dsp:spPr>
        <a:xfrm>
          <a:off x="3542762" y="3804275"/>
          <a:ext cx="2247266" cy="151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34" tIns="160334" rIns="160334" bIns="160334" numCol="1" spcCol="1270" anchor="ctr" anchorCtr="0">
          <a:noAutofit/>
        </a:bodyPr>
        <a:lstStyle/>
        <a:p>
          <a:pPr marL="0" lvl="0" indent="0" algn="l" defTabSz="533400">
            <a:lnSpc>
              <a:spcPct val="90000"/>
            </a:lnSpc>
            <a:spcBef>
              <a:spcPct val="0"/>
            </a:spcBef>
            <a:spcAft>
              <a:spcPct val="35000"/>
            </a:spcAft>
            <a:buNone/>
          </a:pPr>
          <a:r>
            <a:rPr lang="en-US" sz="1200" kern="1200" dirty="0"/>
            <a:t>*</a:t>
          </a:r>
          <a:r>
            <a:rPr lang="en-US" sz="1600" kern="1200" dirty="0"/>
            <a:t>Are easy to understand </a:t>
          </a:r>
        </a:p>
        <a:p>
          <a:pPr marL="0" lvl="0" indent="0" algn="l" defTabSz="711200">
            <a:lnSpc>
              <a:spcPct val="90000"/>
            </a:lnSpc>
            <a:spcBef>
              <a:spcPct val="0"/>
            </a:spcBef>
            <a:spcAft>
              <a:spcPct val="35000"/>
            </a:spcAft>
            <a:buNone/>
          </a:pPr>
          <a:r>
            <a:rPr lang="en-US" sz="1600" kern="1200" dirty="0"/>
            <a:t>*Clearly state type of research under the methods section</a:t>
          </a:r>
        </a:p>
      </dsp:txBody>
      <dsp:txXfrm>
        <a:off x="3542762" y="3804275"/>
        <a:ext cx="2247266" cy="151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54E6C-39A4-46F1-A9E7-7CDD40FE0689}">
      <dsp:nvSpPr>
        <dsp:cNvPr id="0" name=""/>
        <dsp:cNvSpPr/>
      </dsp:nvSpPr>
      <dsp:spPr>
        <a:xfrm>
          <a:off x="0" y="3846665"/>
          <a:ext cx="6129144" cy="252382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Healthcare organizations can consolidate and analyze the data in order to:</a:t>
          </a:r>
        </a:p>
      </dsp:txBody>
      <dsp:txXfrm>
        <a:off x="0" y="3846665"/>
        <a:ext cx="6129144" cy="1362867"/>
      </dsp:txXfrm>
    </dsp:sp>
    <dsp:sp modelId="{E1DB9F61-660F-474E-9FD7-3C5659E33762}">
      <dsp:nvSpPr>
        <dsp:cNvPr id="0" name=""/>
        <dsp:cNvSpPr/>
      </dsp:nvSpPr>
      <dsp:spPr>
        <a:xfrm>
          <a:off x="0" y="5159056"/>
          <a:ext cx="1532286" cy="116096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Discover trends</a:t>
          </a:r>
        </a:p>
      </dsp:txBody>
      <dsp:txXfrm>
        <a:off x="0" y="5159056"/>
        <a:ext cx="1532286" cy="1160961"/>
      </dsp:txXfrm>
    </dsp:sp>
    <dsp:sp modelId="{E4DCE93A-843C-40FF-8C13-01E7D7F3376A}">
      <dsp:nvSpPr>
        <dsp:cNvPr id="0" name=""/>
        <dsp:cNvSpPr/>
      </dsp:nvSpPr>
      <dsp:spPr>
        <a:xfrm>
          <a:off x="1532286" y="5159056"/>
          <a:ext cx="1532286" cy="1160961"/>
        </a:xfrm>
        <a:prstGeom prst="rect">
          <a:avLst/>
        </a:prstGeom>
        <a:solidFill>
          <a:schemeClr val="accent2">
            <a:tint val="40000"/>
            <a:alpha val="90000"/>
            <a:hueOff val="-4301806"/>
            <a:satOff val="-11734"/>
            <a:lumOff val="-1302"/>
            <a:alphaOff val="0"/>
          </a:schemeClr>
        </a:solidFill>
        <a:ln w="15875" cap="flat" cmpd="sng" algn="ctr">
          <a:solidFill>
            <a:schemeClr val="accent2">
              <a:tint val="40000"/>
              <a:alpha val="90000"/>
              <a:hueOff val="-4301806"/>
              <a:satOff val="-11734"/>
              <a:lumOff val="-13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Improve treatments</a:t>
          </a:r>
        </a:p>
      </dsp:txBody>
      <dsp:txXfrm>
        <a:off x="1532286" y="5159056"/>
        <a:ext cx="1532286" cy="1160961"/>
      </dsp:txXfrm>
    </dsp:sp>
    <dsp:sp modelId="{E83F0BF5-7301-4FAA-BBC7-5301A3D214DF}">
      <dsp:nvSpPr>
        <dsp:cNvPr id="0" name=""/>
        <dsp:cNvSpPr/>
      </dsp:nvSpPr>
      <dsp:spPr>
        <a:xfrm>
          <a:off x="3064572" y="5159056"/>
          <a:ext cx="1532286" cy="1160961"/>
        </a:xfrm>
        <a:prstGeom prst="rect">
          <a:avLst/>
        </a:prstGeom>
        <a:solidFill>
          <a:schemeClr val="accent2">
            <a:tint val="40000"/>
            <a:alpha val="90000"/>
            <a:hueOff val="-8603611"/>
            <a:satOff val="-23468"/>
            <a:lumOff val="-2603"/>
            <a:alphaOff val="0"/>
          </a:schemeClr>
        </a:solidFill>
        <a:ln w="15875" cap="flat" cmpd="sng" algn="ctr">
          <a:solidFill>
            <a:schemeClr val="accent2">
              <a:tint val="40000"/>
              <a:alpha val="90000"/>
              <a:hueOff val="-8603611"/>
              <a:satOff val="-23468"/>
              <a:lumOff val="-26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Accurately predict outcomes</a:t>
          </a:r>
        </a:p>
      </dsp:txBody>
      <dsp:txXfrm>
        <a:off x="3064572" y="5159056"/>
        <a:ext cx="1532286" cy="1160961"/>
      </dsp:txXfrm>
    </dsp:sp>
    <dsp:sp modelId="{39B1760C-036C-4D2B-A5CD-76BB7F945D53}">
      <dsp:nvSpPr>
        <dsp:cNvPr id="0" name=""/>
        <dsp:cNvSpPr/>
      </dsp:nvSpPr>
      <dsp:spPr>
        <a:xfrm>
          <a:off x="4596858" y="5159056"/>
          <a:ext cx="1532286" cy="1160961"/>
        </a:xfrm>
        <a:prstGeom prst="rect">
          <a:avLst/>
        </a:prstGeom>
        <a:solidFill>
          <a:schemeClr val="accent2">
            <a:tint val="40000"/>
            <a:alpha val="90000"/>
            <a:hueOff val="-12905416"/>
            <a:satOff val="-35202"/>
            <a:lumOff val="-3905"/>
            <a:alphaOff val="0"/>
          </a:schemeClr>
        </a:solidFill>
        <a:ln w="15875" cap="flat" cmpd="sng" algn="ctr">
          <a:solidFill>
            <a:schemeClr val="accent2">
              <a:tint val="40000"/>
              <a:alpha val="90000"/>
              <a:hueOff val="-12905416"/>
              <a:satOff val="-35202"/>
              <a:lumOff val="-39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Tailored and success-oriented future treatment plans</a:t>
          </a:r>
        </a:p>
      </dsp:txBody>
      <dsp:txXfrm>
        <a:off x="4596858" y="5159056"/>
        <a:ext cx="1532286" cy="1160961"/>
      </dsp:txXfrm>
    </dsp:sp>
    <dsp:sp modelId="{3C90325C-8CC7-41D6-8A55-CE74D1676333}">
      <dsp:nvSpPr>
        <dsp:cNvPr id="0" name=""/>
        <dsp:cNvSpPr/>
      </dsp:nvSpPr>
      <dsp:spPr>
        <a:xfrm rot="10800000">
          <a:off x="0" y="0"/>
          <a:ext cx="6129144" cy="3881648"/>
        </a:xfrm>
        <a:prstGeom prst="upArrowCallout">
          <a:avLst/>
        </a:prstGeom>
        <a:solidFill>
          <a:schemeClr val="accent2">
            <a:hueOff val="-12670550"/>
            <a:satOff val="-30203"/>
            <a:lumOff val="-1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Big data - Huge quantities of data too large or complex for traditional technology to make sense of.</a:t>
          </a:r>
        </a:p>
      </dsp:txBody>
      <dsp:txXfrm rot="10800000">
        <a:off x="0" y="0"/>
        <a:ext cx="6129144" cy="2522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A9546-35A7-412C-8130-82C2E49BFF7E}">
      <dsp:nvSpPr>
        <dsp:cNvPr id="0" name=""/>
        <dsp:cNvSpPr/>
      </dsp:nvSpPr>
      <dsp:spPr>
        <a:xfrm>
          <a:off x="0" y="649"/>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01E74-4E74-4D79-A336-84105D197071}">
      <dsp:nvSpPr>
        <dsp:cNvPr id="0" name=""/>
        <dsp:cNvSpPr/>
      </dsp:nvSpPr>
      <dsp:spPr>
        <a:xfrm>
          <a:off x="459622" y="342517"/>
          <a:ext cx="835676" cy="835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355874-AA2A-4D5A-8460-A832D239DC43}">
      <dsp:nvSpPr>
        <dsp:cNvPr id="0" name=""/>
        <dsp:cNvSpPr/>
      </dsp:nvSpPr>
      <dsp:spPr>
        <a:xfrm>
          <a:off x="1754920" y="64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00100">
            <a:lnSpc>
              <a:spcPct val="100000"/>
            </a:lnSpc>
            <a:spcBef>
              <a:spcPct val="0"/>
            </a:spcBef>
            <a:spcAft>
              <a:spcPct val="35000"/>
            </a:spcAft>
            <a:buNone/>
          </a:pPr>
          <a:r>
            <a:rPr lang="en-US" sz="1800" kern="1200" dirty="0"/>
            <a:t>Capitalize on benefits and opportunities that will be created</a:t>
          </a:r>
        </a:p>
      </dsp:txBody>
      <dsp:txXfrm>
        <a:off x="1754920" y="649"/>
        <a:ext cx="4134765" cy="1519412"/>
      </dsp:txXfrm>
    </dsp:sp>
    <dsp:sp modelId="{42C3E05C-85E0-44E5-8DDE-3F0764E20A77}">
      <dsp:nvSpPr>
        <dsp:cNvPr id="0" name=""/>
        <dsp:cNvSpPr/>
      </dsp:nvSpPr>
      <dsp:spPr>
        <a:xfrm>
          <a:off x="0" y="1899914"/>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EAD33-2961-4FB9-842D-8A792FB1F7D7}">
      <dsp:nvSpPr>
        <dsp:cNvPr id="0" name=""/>
        <dsp:cNvSpPr/>
      </dsp:nvSpPr>
      <dsp:spPr>
        <a:xfrm>
          <a:off x="459622" y="2241782"/>
          <a:ext cx="835676" cy="835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29F84B-614E-43F8-90C0-E8BAF8513E03}">
      <dsp:nvSpPr>
        <dsp:cNvPr id="0" name=""/>
        <dsp:cNvSpPr/>
      </dsp:nvSpPr>
      <dsp:spPr>
        <a:xfrm>
          <a:off x="1754920" y="1899914"/>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00100">
            <a:lnSpc>
              <a:spcPct val="100000"/>
            </a:lnSpc>
            <a:spcBef>
              <a:spcPct val="0"/>
            </a:spcBef>
            <a:spcAft>
              <a:spcPct val="35000"/>
            </a:spcAft>
            <a:buNone/>
          </a:pPr>
          <a:r>
            <a:rPr lang="en-US" sz="1800" kern="1200" dirty="0"/>
            <a:t>Consumers demand convenience and value that empowers them to be healthy</a:t>
          </a:r>
        </a:p>
      </dsp:txBody>
      <dsp:txXfrm>
        <a:off x="1754920" y="1899914"/>
        <a:ext cx="4134765" cy="1519412"/>
      </dsp:txXfrm>
    </dsp:sp>
    <dsp:sp modelId="{B73B5DF0-637D-4475-8F54-3CA4C339C3FF}">
      <dsp:nvSpPr>
        <dsp:cNvPr id="0" name=""/>
        <dsp:cNvSpPr/>
      </dsp:nvSpPr>
      <dsp:spPr>
        <a:xfrm>
          <a:off x="0" y="3799179"/>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951D3-E47F-467B-B9B7-074F9B63AEFD}">
      <dsp:nvSpPr>
        <dsp:cNvPr id="0" name=""/>
        <dsp:cNvSpPr/>
      </dsp:nvSpPr>
      <dsp:spPr>
        <a:xfrm>
          <a:off x="459622" y="4141047"/>
          <a:ext cx="835676" cy="835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96403C-7EA0-44E5-B021-44F55388660D}">
      <dsp:nvSpPr>
        <dsp:cNvPr id="0" name=""/>
        <dsp:cNvSpPr/>
      </dsp:nvSpPr>
      <dsp:spPr>
        <a:xfrm>
          <a:off x="1754920" y="379917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00100">
            <a:lnSpc>
              <a:spcPct val="100000"/>
            </a:lnSpc>
            <a:spcBef>
              <a:spcPct val="0"/>
            </a:spcBef>
            <a:spcAft>
              <a:spcPct val="35000"/>
            </a:spcAft>
            <a:buNone/>
          </a:pPr>
          <a:r>
            <a:rPr lang="en-US" sz="1800" kern="1200" dirty="0"/>
            <a:t> </a:t>
          </a:r>
        </a:p>
        <a:p>
          <a:pPr marL="0" lvl="0" indent="0" algn="l" defTabSz="800100">
            <a:lnSpc>
              <a:spcPct val="100000"/>
            </a:lnSpc>
            <a:spcBef>
              <a:spcPct val="0"/>
            </a:spcBef>
            <a:spcAft>
              <a:spcPct val="35000"/>
            </a:spcAft>
            <a:buNone/>
          </a:pPr>
          <a:r>
            <a:rPr lang="en-US" sz="1800" kern="1200" dirty="0"/>
            <a:t>Healthcare organizations must innovative market leaders focused on the consumer experience</a:t>
          </a:r>
        </a:p>
      </dsp:txBody>
      <dsp:txXfrm>
        <a:off x="1754920" y="3799179"/>
        <a:ext cx="4134765" cy="1519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47EA8-F0DF-4CC1-B37D-2D720B783B21}">
      <dsp:nvSpPr>
        <dsp:cNvPr id="0" name=""/>
        <dsp:cNvSpPr/>
      </dsp:nvSpPr>
      <dsp:spPr>
        <a:xfrm>
          <a:off x="167570" y="422007"/>
          <a:ext cx="1138060" cy="11380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35132-E672-45C5-9E2F-1310DDF52515}">
      <dsp:nvSpPr>
        <dsp:cNvPr id="0" name=""/>
        <dsp:cNvSpPr/>
      </dsp:nvSpPr>
      <dsp:spPr>
        <a:xfrm>
          <a:off x="406563" y="661000"/>
          <a:ext cx="660075" cy="660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8E6F91-6D5F-43B2-8F6E-FCD215C7E3A2}">
      <dsp:nvSpPr>
        <dsp:cNvPr id="0" name=""/>
        <dsp:cNvSpPr/>
      </dsp:nvSpPr>
      <dsp:spPr>
        <a:xfrm>
          <a:off x="1549501" y="422007"/>
          <a:ext cx="2682571" cy="11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Change model for guiding innovation </a:t>
          </a:r>
        </a:p>
      </dsp:txBody>
      <dsp:txXfrm>
        <a:off x="1549501" y="422007"/>
        <a:ext cx="2682571" cy="1138060"/>
      </dsp:txXfrm>
    </dsp:sp>
    <dsp:sp modelId="{AB1207C9-3738-46BF-95F7-F7A3A98C11AC}">
      <dsp:nvSpPr>
        <dsp:cNvPr id="0" name=""/>
        <dsp:cNvSpPr/>
      </dsp:nvSpPr>
      <dsp:spPr>
        <a:xfrm>
          <a:off x="4699490" y="422007"/>
          <a:ext cx="1138060" cy="11380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269A3-DBE3-459C-846F-32E27AF13035}">
      <dsp:nvSpPr>
        <dsp:cNvPr id="0" name=""/>
        <dsp:cNvSpPr/>
      </dsp:nvSpPr>
      <dsp:spPr>
        <a:xfrm>
          <a:off x="4938483" y="661000"/>
          <a:ext cx="660075" cy="660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522155-6118-432A-B2E1-C45C22E66FC3}">
      <dsp:nvSpPr>
        <dsp:cNvPr id="0" name=""/>
        <dsp:cNvSpPr/>
      </dsp:nvSpPr>
      <dsp:spPr>
        <a:xfrm>
          <a:off x="6081421" y="422007"/>
          <a:ext cx="2682571" cy="11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Meets needs across all levels of adopters</a:t>
          </a:r>
        </a:p>
      </dsp:txBody>
      <dsp:txXfrm>
        <a:off x="6081421" y="422007"/>
        <a:ext cx="2682571" cy="1138060"/>
      </dsp:txXfrm>
    </dsp:sp>
    <dsp:sp modelId="{34187E8E-19C8-4836-AAB6-58AAA90403EE}">
      <dsp:nvSpPr>
        <dsp:cNvPr id="0" name=""/>
        <dsp:cNvSpPr/>
      </dsp:nvSpPr>
      <dsp:spPr>
        <a:xfrm>
          <a:off x="167570" y="2199132"/>
          <a:ext cx="1138060" cy="11380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41AB0-CF26-42AB-9EF1-B533879D783E}">
      <dsp:nvSpPr>
        <dsp:cNvPr id="0" name=""/>
        <dsp:cNvSpPr/>
      </dsp:nvSpPr>
      <dsp:spPr>
        <a:xfrm>
          <a:off x="406563" y="2438124"/>
          <a:ext cx="660075" cy="660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163538-AFE5-4EA7-AA6A-3285E0534430}">
      <dsp:nvSpPr>
        <dsp:cNvPr id="0" name=""/>
        <dsp:cNvSpPr/>
      </dsp:nvSpPr>
      <dsp:spPr>
        <a:xfrm>
          <a:off x="1549501" y="2199132"/>
          <a:ext cx="2682571" cy="11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The theory focuses on communication and peer networking within the adoption process.</a:t>
          </a:r>
        </a:p>
      </dsp:txBody>
      <dsp:txXfrm>
        <a:off x="1549501" y="2199132"/>
        <a:ext cx="2682571" cy="1138060"/>
      </dsp:txXfrm>
    </dsp:sp>
    <dsp:sp modelId="{20F37F15-E2B7-46CF-9C73-3AA24F70AFA9}">
      <dsp:nvSpPr>
        <dsp:cNvPr id="0" name=""/>
        <dsp:cNvSpPr/>
      </dsp:nvSpPr>
      <dsp:spPr>
        <a:xfrm>
          <a:off x="4699490" y="2199132"/>
          <a:ext cx="1138060" cy="11380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9EA68-B38A-4745-A0ED-EABC7C3CDC17}">
      <dsp:nvSpPr>
        <dsp:cNvPr id="0" name=""/>
        <dsp:cNvSpPr/>
      </dsp:nvSpPr>
      <dsp:spPr>
        <a:xfrm>
          <a:off x="4938483" y="2438124"/>
          <a:ext cx="660075" cy="6600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400B7D-46C9-4C3F-B034-3EF5CF2335F1}">
      <dsp:nvSpPr>
        <dsp:cNvPr id="0" name=""/>
        <dsp:cNvSpPr/>
      </dsp:nvSpPr>
      <dsp:spPr>
        <a:xfrm>
          <a:off x="6081421" y="2199132"/>
          <a:ext cx="2682571" cy="11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For more information, view the D031 recorded cohort on Roger’s Theory</a:t>
          </a:r>
        </a:p>
      </dsp:txBody>
      <dsp:txXfrm>
        <a:off x="6081421" y="2199132"/>
        <a:ext cx="2682571" cy="1138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8F459-1CCF-4E79-B46F-1B67D27E09B0}">
      <dsp:nvSpPr>
        <dsp:cNvPr id="0" name=""/>
        <dsp:cNvSpPr/>
      </dsp:nvSpPr>
      <dsp:spPr>
        <a:xfrm>
          <a:off x="0" y="-72028"/>
          <a:ext cx="6802875" cy="918522"/>
        </a:xfrm>
        <a:prstGeom prst="roundRect">
          <a:avLst>
            <a:gd name="adj" fmla="val 10000"/>
          </a:avLst>
        </a:prstGeom>
        <a:solidFill>
          <a:schemeClr val="accent2">
            <a:lumMod val="5000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Is there relevant evidence in the literature related to the innovation?</a:t>
          </a:r>
        </a:p>
      </dsp:txBody>
      <dsp:txXfrm>
        <a:off x="26903" y="-45125"/>
        <a:ext cx="5734102" cy="864716"/>
      </dsp:txXfrm>
    </dsp:sp>
    <dsp:sp modelId="{D75D7044-975F-4701-8295-A325E636FBBF}">
      <dsp:nvSpPr>
        <dsp:cNvPr id="0" name=""/>
        <dsp:cNvSpPr/>
      </dsp:nvSpPr>
      <dsp:spPr>
        <a:xfrm>
          <a:off x="545250" y="902283"/>
          <a:ext cx="6802875" cy="918522"/>
        </a:xfrm>
        <a:prstGeom prst="roundRect">
          <a:avLst>
            <a:gd name="adj" fmla="val 10000"/>
          </a:avLst>
        </a:prstGeom>
        <a:solidFill>
          <a:srgbClr val="00B050"/>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Can big data be used to support the innovation?</a:t>
          </a:r>
        </a:p>
      </dsp:txBody>
      <dsp:txXfrm>
        <a:off x="572153" y="929186"/>
        <a:ext cx="5582288" cy="864716"/>
      </dsp:txXfrm>
    </dsp:sp>
    <dsp:sp modelId="{BB42F5B6-2EF5-4E57-9233-E43E7F53FAFB}">
      <dsp:nvSpPr>
        <dsp:cNvPr id="0" name=""/>
        <dsp:cNvSpPr/>
      </dsp:nvSpPr>
      <dsp:spPr>
        <a:xfrm>
          <a:off x="1130978" y="1804063"/>
          <a:ext cx="6802875" cy="992380"/>
        </a:xfrm>
        <a:prstGeom prst="roundRect">
          <a:avLst>
            <a:gd name="adj" fmla="val 10000"/>
          </a:avLst>
        </a:prstGeom>
        <a:solidFill>
          <a:schemeClr val="accent3">
            <a:lumMod val="7500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Are there technology enhancements that are required for the innovation?</a:t>
          </a:r>
        </a:p>
      </dsp:txBody>
      <dsp:txXfrm>
        <a:off x="1160044" y="1833129"/>
        <a:ext cx="5586466" cy="934248"/>
      </dsp:txXfrm>
    </dsp:sp>
    <dsp:sp modelId="{B811BEEB-1979-4601-B571-CA6D84861256}">
      <dsp:nvSpPr>
        <dsp:cNvPr id="0" name=""/>
        <dsp:cNvSpPr/>
      </dsp:nvSpPr>
      <dsp:spPr>
        <a:xfrm>
          <a:off x="1700718" y="2796442"/>
          <a:ext cx="6802875" cy="1206635"/>
        </a:xfrm>
        <a:prstGeom prst="roundRect">
          <a:avLst>
            <a:gd name="adj" fmla="val 10000"/>
          </a:avLst>
        </a:prstGeom>
        <a:solidFill>
          <a:srgbClr val="002060"/>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Is this innovation disruptive?</a:t>
          </a:r>
        </a:p>
        <a:p>
          <a:pPr marL="228600" lvl="1" indent="-228600" algn="l" defTabSz="889000">
            <a:lnSpc>
              <a:spcPct val="90000"/>
            </a:lnSpc>
            <a:spcBef>
              <a:spcPct val="0"/>
            </a:spcBef>
            <a:spcAft>
              <a:spcPct val="15000"/>
            </a:spcAft>
            <a:buChar char="•"/>
          </a:pPr>
          <a:r>
            <a:rPr lang="en-US" sz="2000" kern="1200" dirty="0"/>
            <a:t>If you answered no to any of these questions, reach out to your course instructor.</a:t>
          </a:r>
        </a:p>
      </dsp:txBody>
      <dsp:txXfrm>
        <a:off x="1736059" y="2831783"/>
        <a:ext cx="5565412" cy="1135953"/>
      </dsp:txXfrm>
    </dsp:sp>
    <dsp:sp modelId="{11253AA4-566B-4D66-BB80-E85E79315D80}">
      <dsp:nvSpPr>
        <dsp:cNvPr id="0" name=""/>
        <dsp:cNvSpPr/>
      </dsp:nvSpPr>
      <dsp:spPr>
        <a:xfrm>
          <a:off x="6205835" y="631476"/>
          <a:ext cx="597039" cy="59703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340169" y="631476"/>
        <a:ext cx="328371" cy="449272"/>
      </dsp:txXfrm>
    </dsp:sp>
    <dsp:sp modelId="{BCBEACA8-CE20-4655-9458-AC066AA3E1DC}">
      <dsp:nvSpPr>
        <dsp:cNvPr id="0" name=""/>
        <dsp:cNvSpPr/>
      </dsp:nvSpPr>
      <dsp:spPr>
        <a:xfrm>
          <a:off x="6775576" y="1717002"/>
          <a:ext cx="597039" cy="597039"/>
        </a:xfrm>
        <a:prstGeom prst="downArrow">
          <a:avLst>
            <a:gd name="adj1" fmla="val 55000"/>
            <a:gd name="adj2" fmla="val 45000"/>
          </a:avLst>
        </a:prstGeom>
        <a:solidFill>
          <a:schemeClr val="accent2">
            <a:tint val="40000"/>
            <a:alpha val="90000"/>
            <a:hueOff val="-6452708"/>
            <a:satOff val="-17601"/>
            <a:lumOff val="-1952"/>
            <a:alphaOff val="0"/>
          </a:schemeClr>
        </a:solidFill>
        <a:ln w="15875" cap="flat" cmpd="sng" algn="ctr">
          <a:solidFill>
            <a:schemeClr val="accent2">
              <a:tint val="40000"/>
              <a:alpha val="90000"/>
              <a:hueOff val="-6452708"/>
              <a:satOff val="-17601"/>
              <a:lumOff val="-19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909910" y="1717002"/>
        <a:ext cx="328371" cy="449272"/>
      </dsp:txXfrm>
    </dsp:sp>
    <dsp:sp modelId="{DAD4BFD5-D4E7-477D-ABF4-84DDCC96674E}">
      <dsp:nvSpPr>
        <dsp:cNvPr id="0" name=""/>
        <dsp:cNvSpPr/>
      </dsp:nvSpPr>
      <dsp:spPr>
        <a:xfrm>
          <a:off x="7336813" y="2802528"/>
          <a:ext cx="597039" cy="597039"/>
        </a:xfrm>
        <a:prstGeom prst="downArrow">
          <a:avLst>
            <a:gd name="adj1" fmla="val 55000"/>
            <a:gd name="adj2" fmla="val 45000"/>
          </a:avLst>
        </a:prstGeom>
        <a:solidFill>
          <a:schemeClr val="accent2">
            <a:tint val="40000"/>
            <a:alpha val="90000"/>
            <a:hueOff val="-12905416"/>
            <a:satOff val="-35202"/>
            <a:lumOff val="-3905"/>
            <a:alphaOff val="0"/>
          </a:schemeClr>
        </a:solidFill>
        <a:ln w="15875" cap="flat" cmpd="sng" algn="ctr">
          <a:solidFill>
            <a:schemeClr val="accent2">
              <a:tint val="40000"/>
              <a:alpha val="90000"/>
              <a:hueOff val="-12905416"/>
              <a:satOff val="-35202"/>
              <a:lumOff val="-39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7471147" y="2802528"/>
        <a:ext cx="328371" cy="4492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97186-0720-44BD-9813-B4D3B1E9F971}" type="datetimeFigureOut">
              <a:rPr lang="en-US" smtClean="0"/>
              <a:t>4/26/21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6414A-02B0-48BA-91A8-D414EC8495CF}" type="slidenum">
              <a:rPr lang="en-US" smtClean="0"/>
              <a:t>‹#›</a:t>
            </a:fld>
            <a:endParaRPr lang="en-US" dirty="0"/>
          </a:p>
        </p:txBody>
      </p:sp>
    </p:spTree>
    <p:extLst>
      <p:ext uri="{BB962C8B-B14F-4D97-AF65-F5344CB8AC3E}">
        <p14:creationId xmlns:p14="http://schemas.microsoft.com/office/powerpoint/2010/main" val="154757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D031 Advancing Evidence-Based Innovation:  Frequently Asked Questions Cohort</a:t>
            </a:r>
          </a:p>
        </p:txBody>
      </p:sp>
      <p:sp>
        <p:nvSpPr>
          <p:cNvPr id="4" name="Slide Number Placeholder 3"/>
          <p:cNvSpPr>
            <a:spLocks noGrp="1"/>
          </p:cNvSpPr>
          <p:nvPr>
            <p:ph type="sldNum" sz="quarter" idx="5"/>
          </p:nvPr>
        </p:nvSpPr>
        <p:spPr/>
        <p:txBody>
          <a:bodyPr/>
          <a:lstStyle/>
          <a:p>
            <a:fld id="{3F76414A-02B0-48BA-91A8-D414EC8495CF}" type="slidenum">
              <a:rPr lang="en-US" smtClean="0"/>
              <a:t>1</a:t>
            </a:fld>
            <a:endParaRPr lang="en-US" dirty="0"/>
          </a:p>
        </p:txBody>
      </p:sp>
    </p:spTree>
    <p:extLst>
      <p:ext uri="{BB962C8B-B14F-4D97-AF65-F5344CB8AC3E}">
        <p14:creationId xmlns:p14="http://schemas.microsoft.com/office/powerpoint/2010/main" val="378503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is disruptive innovation?</a:t>
            </a:r>
          </a:p>
          <a:p>
            <a:r>
              <a:rPr lang="en-US" dirty="0"/>
              <a:t>Disruptive innovation in healthcare:</a:t>
            </a:r>
          </a:p>
          <a:p>
            <a:pPr lvl="1"/>
            <a:r>
              <a:rPr lang="en-US" dirty="0"/>
              <a:t> Views the status quo and envisions a future that is radically different </a:t>
            </a:r>
            <a:r>
              <a:rPr lang="en-US" i="1" dirty="0"/>
              <a:t>in</a:t>
            </a:r>
            <a:r>
              <a:rPr lang="en-US" b="1" dirty="0"/>
              <a:t> </a:t>
            </a:r>
            <a:r>
              <a:rPr lang="en-US" i="1" dirty="0"/>
              <a:t>a positive way</a:t>
            </a:r>
            <a:endParaRPr lang="en-US" dirty="0"/>
          </a:p>
          <a:p>
            <a:pPr lvl="1"/>
            <a:r>
              <a:rPr lang="en-US" dirty="0"/>
              <a:t>Is NOT a breakthrough innovation that makes good products better</a:t>
            </a:r>
          </a:p>
          <a:p>
            <a:pPr lvl="1"/>
            <a:r>
              <a:rPr lang="en-US" dirty="0"/>
              <a:t>Must transform elements of clinical practice</a:t>
            </a:r>
          </a:p>
          <a:p>
            <a:endParaRPr lang="en-US" b="1" dirty="0"/>
          </a:p>
        </p:txBody>
      </p:sp>
      <p:sp>
        <p:nvSpPr>
          <p:cNvPr id="4" name="Slide Number Placeholder 3"/>
          <p:cNvSpPr>
            <a:spLocks noGrp="1"/>
          </p:cNvSpPr>
          <p:nvPr>
            <p:ph type="sldNum" sz="quarter" idx="5"/>
          </p:nvPr>
        </p:nvSpPr>
        <p:spPr/>
        <p:txBody>
          <a:bodyPr/>
          <a:lstStyle/>
          <a:p>
            <a:fld id="{3F76414A-02B0-48BA-91A8-D414EC8495CF}" type="slidenum">
              <a:rPr lang="en-US" smtClean="0"/>
              <a:t>10</a:t>
            </a:fld>
            <a:endParaRPr lang="en-US" dirty="0"/>
          </a:p>
        </p:txBody>
      </p:sp>
    </p:spTree>
    <p:extLst>
      <p:ext uri="{BB962C8B-B14F-4D97-AF65-F5344CB8AC3E}">
        <p14:creationId xmlns:p14="http://schemas.microsoft.com/office/powerpoint/2010/main" val="318689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disruptive innovation and give some examples?</a:t>
            </a:r>
          </a:p>
          <a:p>
            <a:endParaRPr lang="en-US" dirty="0"/>
          </a:p>
          <a:p>
            <a:r>
              <a:rPr lang="en-US" dirty="0"/>
              <a:t>Inability of companies to respond to disruptive innovations in their industries caused them to fail.</a:t>
            </a:r>
          </a:p>
          <a:p>
            <a:r>
              <a:rPr lang="en-US" dirty="0"/>
              <a:t>Borders – books inability to adapt to new markets when Amazon DISRUPTED THE INDUSTRY and increased online shopping.</a:t>
            </a:r>
          </a:p>
          <a:p>
            <a:r>
              <a:rPr lang="en-US" dirty="0"/>
              <a:t>Blockbuster was unable to recover when Netflix and streaming services disrupted the entertainment industry</a:t>
            </a:r>
          </a:p>
          <a:p>
            <a:r>
              <a:rPr lang="en-US" dirty="0"/>
              <a:t>Kodak did not adapt to the disruption of digital media</a:t>
            </a:r>
          </a:p>
          <a:p>
            <a:endParaRPr lang="en-US" dirty="0"/>
          </a:p>
          <a:p>
            <a:r>
              <a:rPr lang="en-US" dirty="0"/>
              <a:t>Disruptive innovations need to be:</a:t>
            </a:r>
          </a:p>
          <a:p>
            <a:r>
              <a:rPr lang="en-US" dirty="0"/>
              <a:t>Affordable</a:t>
            </a:r>
          </a:p>
          <a:p>
            <a:r>
              <a:rPr lang="en-US" dirty="0"/>
              <a:t>Reliable</a:t>
            </a:r>
          </a:p>
          <a:p>
            <a:r>
              <a:rPr lang="en-US" dirty="0"/>
              <a:t>Simple</a:t>
            </a:r>
          </a:p>
          <a:p>
            <a:r>
              <a:rPr lang="en-US" dirty="0"/>
              <a:t>Accessible</a:t>
            </a:r>
          </a:p>
          <a:p>
            <a:r>
              <a:rPr lang="en-US" dirty="0"/>
              <a:t>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Lyft, Netflix, iPhone, Retail-based health clinics</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11</a:t>
            </a:fld>
            <a:endParaRPr lang="en-US" dirty="0"/>
          </a:p>
        </p:txBody>
      </p:sp>
    </p:spTree>
    <p:extLst>
      <p:ext uri="{BB962C8B-B14F-4D97-AF65-F5344CB8AC3E}">
        <p14:creationId xmlns:p14="http://schemas.microsoft.com/office/powerpoint/2010/main" val="187559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Why would I want to  leverage the benefits of a disruptive innovation?</a:t>
            </a:r>
            <a:endParaRPr lang="en-US" b="1" dirty="0"/>
          </a:p>
          <a:p>
            <a:endParaRPr lang="en-US" dirty="0"/>
          </a:p>
          <a:p>
            <a:r>
              <a:rPr lang="en-US" dirty="0"/>
              <a:t>Ask yourself, “How can I capitalize on the benefits of this disruptive innovation and the opportunities that will be created?” </a:t>
            </a:r>
          </a:p>
          <a:p>
            <a:endParaRPr lang="en-US" dirty="0"/>
          </a:p>
          <a:p>
            <a:r>
              <a:rPr lang="en-US" dirty="0"/>
              <a:t>Consumers are demanding more convenience and value that empowers them to be healthy. </a:t>
            </a:r>
          </a:p>
          <a:p>
            <a:pPr lvl="0">
              <a:lnSpc>
                <a:spcPct val="100000"/>
              </a:lnSpc>
            </a:pPr>
            <a:endParaRPr lang="en-US" dirty="0"/>
          </a:p>
          <a:p>
            <a:pPr lvl="0">
              <a:lnSpc>
                <a:spcPct val="100000"/>
              </a:lnSpc>
            </a:pPr>
            <a:r>
              <a:rPr lang="en-US" dirty="0"/>
              <a:t>To remain relevant, generate growth and own their future, healthcare organizations must position themselves as innovative market leaders focused on the consumer experience.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12</a:t>
            </a:fld>
            <a:endParaRPr lang="en-US" dirty="0"/>
          </a:p>
        </p:txBody>
      </p:sp>
    </p:spTree>
    <p:extLst>
      <p:ext uri="{BB962C8B-B14F-4D97-AF65-F5344CB8AC3E}">
        <p14:creationId xmlns:p14="http://schemas.microsoft.com/office/powerpoint/2010/main" val="319178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Give an example of leveraging the benefits of a disruptive innovation?[SCENARIO]</a:t>
            </a:r>
          </a:p>
          <a:p>
            <a:endParaRPr lang="en-US" b="1" dirty="0"/>
          </a:p>
          <a:p>
            <a:r>
              <a:rPr lang="en-US" dirty="0"/>
              <a:t>Scenario:  A Urgent Care Center notes that notes that the increased wait time to be seen by a provider, exceeds the national benchmark.  This is a cause of decreased patient satisfaction.</a:t>
            </a:r>
          </a:p>
          <a:p>
            <a:r>
              <a:rPr lang="en-US" dirty="0"/>
              <a:t>A literature review revealed that virtual queues increase patient satisfaction.  The facility used the BIG DATA of over all ER wait time </a:t>
            </a:r>
          </a:p>
          <a:p>
            <a:r>
              <a:rPr lang="en-US" dirty="0"/>
              <a:t>The clinic began offering virtual queues, where patients line up ahead of time from their phones or online. </a:t>
            </a:r>
          </a:p>
          <a:p>
            <a:r>
              <a:rPr lang="en-US" dirty="0"/>
              <a:t>Patients are told how many other people are ahead of them and are given an estimate of when they can see a doctor, saving them from long stretches in the waiting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Disruptive innovation often decreases cost and improves quality healthcare outcomes.</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13</a:t>
            </a:fld>
            <a:endParaRPr lang="en-US" dirty="0"/>
          </a:p>
        </p:txBody>
      </p:sp>
    </p:spTree>
    <p:extLst>
      <p:ext uri="{BB962C8B-B14F-4D97-AF65-F5344CB8AC3E}">
        <p14:creationId xmlns:p14="http://schemas.microsoft.com/office/powerpoint/2010/main" val="181492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is Roger’s Diffusion of Innovation Theory?</a:t>
            </a:r>
            <a:br>
              <a:rPr lang="en-US" sz="1200" b="1" dirty="0"/>
            </a:br>
            <a:endParaRPr lang="en-US" b="1" dirty="0"/>
          </a:p>
          <a:p>
            <a:endParaRPr lang="en-US" dirty="0"/>
          </a:p>
          <a:p>
            <a:r>
              <a:rPr lang="en-US" dirty="0"/>
              <a:t>It is a change model for guiding innovation that is presented in ways that meet the needs across all levels of adopters</a:t>
            </a:r>
          </a:p>
          <a:p>
            <a:endParaRPr lang="en-US" dirty="0"/>
          </a:p>
          <a:p>
            <a:r>
              <a:rPr lang="en-US" dirty="0"/>
              <a:t>The theory focuses on the importance of communication and peer networking within the adoption process.</a:t>
            </a:r>
          </a:p>
          <a:p>
            <a:endParaRPr lang="en-US" dirty="0"/>
          </a:p>
          <a:p>
            <a:r>
              <a:rPr lang="en-US" dirty="0"/>
              <a:t>There is a separate D031 recorded cohort that explains this theory in detail.</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14</a:t>
            </a:fld>
            <a:endParaRPr lang="en-US" dirty="0"/>
          </a:p>
        </p:txBody>
      </p:sp>
    </p:spTree>
    <p:extLst>
      <p:ext uri="{BB962C8B-B14F-4D97-AF65-F5344CB8AC3E}">
        <p14:creationId xmlns:p14="http://schemas.microsoft.com/office/powerpoint/2010/main" val="143546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Do I have to include actual numbers when discussing the financial impact of my innovation?</a:t>
            </a:r>
            <a:endParaRPr lang="en-US" b="1" dirty="0"/>
          </a:p>
          <a:p>
            <a:endParaRPr lang="en-US" dirty="0"/>
          </a:p>
          <a:p>
            <a:r>
              <a:rPr lang="en-US" dirty="0"/>
              <a:t>Actual dollar amounts are not required to discuss the financial implications of the innovation.  If you have numbers available, you may include them.</a:t>
            </a:r>
          </a:p>
          <a:p>
            <a:endParaRPr lang="en-US" dirty="0"/>
          </a:p>
          <a:p>
            <a:r>
              <a:rPr lang="en-US" dirty="0"/>
              <a:t>Consider the costs for each phase of the implementation such as training, salaries for nurses or other staff involved, materials, etc.</a:t>
            </a:r>
          </a:p>
          <a:p>
            <a:endParaRPr lang="en-US" dirty="0"/>
          </a:p>
          <a:p>
            <a:r>
              <a:rPr lang="en-US" dirty="0"/>
              <a:t>Consider what savings or return on the investment that your facility may receive as a result of the innovation.</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15</a:t>
            </a:fld>
            <a:endParaRPr lang="en-US" dirty="0"/>
          </a:p>
        </p:txBody>
      </p:sp>
    </p:spTree>
    <p:extLst>
      <p:ext uri="{BB962C8B-B14F-4D97-AF65-F5344CB8AC3E}">
        <p14:creationId xmlns:p14="http://schemas.microsoft.com/office/powerpoint/2010/main" val="383945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some initial steps before beginning the PA task</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 there relevant evidence in the literature related to the innovation?</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 big data be used to support the innovation</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Are there technology enhancements that are required for the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2000" dirty="0"/>
              <a:t>Is this innovation disruptive?</a:t>
            </a:r>
          </a:p>
          <a:p>
            <a:pPr lvl="1"/>
            <a:r>
              <a:rPr lang="en-US" sz="2000" dirty="0"/>
              <a:t>If you answered no to any of these questions, reach out to your course instructor.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3F76414A-02B0-48BA-91A8-D414EC8495CF}" type="slidenum">
              <a:rPr lang="en-US" smtClean="0"/>
              <a:t>16</a:t>
            </a:fld>
            <a:endParaRPr lang="en-US" dirty="0"/>
          </a:p>
        </p:txBody>
      </p:sp>
    </p:spTree>
    <p:extLst>
      <p:ext uri="{BB962C8B-B14F-4D97-AF65-F5344CB8AC3E}">
        <p14:creationId xmlns:p14="http://schemas.microsoft.com/office/powerpoint/2010/main" val="958935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Your course instructors will be glad to assist you with any CPE or PA Task Questions.</a:t>
            </a:r>
          </a:p>
        </p:txBody>
      </p:sp>
      <p:sp>
        <p:nvSpPr>
          <p:cNvPr id="4" name="Slide Number Placeholder 3"/>
          <p:cNvSpPr>
            <a:spLocks noGrp="1"/>
          </p:cNvSpPr>
          <p:nvPr>
            <p:ph type="sldNum" sz="quarter" idx="5"/>
          </p:nvPr>
        </p:nvSpPr>
        <p:spPr/>
        <p:txBody>
          <a:bodyPr/>
          <a:lstStyle/>
          <a:p>
            <a:fld id="{3F76414A-02B0-48BA-91A8-D414EC8495CF}" type="slidenum">
              <a:rPr lang="en-US" smtClean="0"/>
              <a:t>17</a:t>
            </a:fld>
            <a:endParaRPr lang="en-US" dirty="0"/>
          </a:p>
        </p:txBody>
      </p:sp>
    </p:spTree>
    <p:extLst>
      <p:ext uri="{BB962C8B-B14F-4D97-AF65-F5344CB8AC3E}">
        <p14:creationId xmlns:p14="http://schemas.microsoft.com/office/powerpoint/2010/main" val="364584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b="1" dirty="0"/>
              <a:t>How do I explore the role of a nurse innovator?</a:t>
            </a:r>
          </a:p>
          <a:p>
            <a:endParaRPr lang="en-US" b="1" dirty="0"/>
          </a:p>
          <a:p>
            <a:r>
              <a:rPr lang="en-US" dirty="0"/>
              <a:t>During the process of collaborating with nurses and interprofessional team members in your CoP, you will recognize the </a:t>
            </a:r>
          </a:p>
          <a:p>
            <a:r>
              <a:rPr lang="en-US" dirty="0"/>
              <a:t>Education, </a:t>
            </a:r>
          </a:p>
          <a:p>
            <a:r>
              <a:rPr lang="en-US" dirty="0"/>
              <a:t>Experience, and </a:t>
            </a:r>
          </a:p>
          <a:p>
            <a:r>
              <a:rPr lang="en-US" dirty="0"/>
              <a:t>Skills required to successfully perform this role. </a:t>
            </a:r>
          </a:p>
          <a:p>
            <a:endParaRPr lang="en-US" dirty="0"/>
          </a:p>
          <a:p>
            <a:r>
              <a:rPr lang="en-US" dirty="0"/>
              <a:t>Review the literature for more examples of this role.</a:t>
            </a:r>
          </a:p>
          <a:p>
            <a:endParaRPr lang="en-US" dirty="0"/>
          </a:p>
          <a:p>
            <a:r>
              <a:rPr lang="en-US" dirty="0"/>
              <a:t>Be sure to cite references for your PA task description of the innovative nurse leader role.</a:t>
            </a:r>
          </a:p>
        </p:txBody>
      </p:sp>
      <p:sp>
        <p:nvSpPr>
          <p:cNvPr id="4" name="Slide Number Placeholder 3"/>
          <p:cNvSpPr>
            <a:spLocks noGrp="1"/>
          </p:cNvSpPr>
          <p:nvPr>
            <p:ph type="sldNum" sz="quarter" idx="5"/>
          </p:nvPr>
        </p:nvSpPr>
        <p:spPr/>
        <p:txBody>
          <a:bodyPr/>
          <a:lstStyle/>
          <a:p>
            <a:fld id="{3F76414A-02B0-48BA-91A8-D414EC8495CF}" type="slidenum">
              <a:rPr lang="en-US" smtClean="0"/>
              <a:t>2</a:t>
            </a:fld>
            <a:endParaRPr lang="en-US" dirty="0"/>
          </a:p>
        </p:txBody>
      </p:sp>
    </p:spTree>
    <p:extLst>
      <p:ext uri="{BB962C8B-B14F-4D97-AF65-F5344CB8AC3E}">
        <p14:creationId xmlns:p14="http://schemas.microsoft.com/office/powerpoint/2010/main" val="423302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some characteristics of a nurse innovator?</a:t>
            </a:r>
          </a:p>
          <a:p>
            <a:endParaRPr lang="en-US" b="1" dirty="0"/>
          </a:p>
          <a:p>
            <a:r>
              <a:rPr lang="en-US" dirty="0"/>
              <a:t>Innovative nurse leaders consider changes before adverse events require them. </a:t>
            </a:r>
          </a:p>
          <a:p>
            <a:r>
              <a:rPr lang="en-US" dirty="0"/>
              <a:t>They also</a:t>
            </a:r>
          </a:p>
          <a:p>
            <a:r>
              <a:rPr lang="en-US" dirty="0"/>
              <a:t>Welcome constant change</a:t>
            </a:r>
          </a:p>
          <a:p>
            <a:r>
              <a:rPr lang="en-US" dirty="0"/>
              <a:t>Support continual learning</a:t>
            </a:r>
          </a:p>
          <a:p>
            <a:r>
              <a:rPr lang="en-US" dirty="0"/>
              <a:t>Promote ongoing experimentation with alternative problem-solving approaches</a:t>
            </a:r>
          </a:p>
          <a:p>
            <a:r>
              <a:rPr lang="en-US" dirty="0"/>
              <a:t>Encourage thinking that is different from the norm</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3</a:t>
            </a:fld>
            <a:endParaRPr lang="en-US" dirty="0"/>
          </a:p>
        </p:txBody>
      </p:sp>
    </p:spTree>
    <p:extLst>
      <p:ext uri="{BB962C8B-B14F-4D97-AF65-F5344CB8AC3E}">
        <p14:creationId xmlns:p14="http://schemas.microsoft.com/office/powerpoint/2010/main" val="210534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you define big data?</a:t>
            </a:r>
          </a:p>
          <a:p>
            <a:endParaRPr lang="en-US" b="1" dirty="0"/>
          </a:p>
          <a:p>
            <a:r>
              <a:rPr lang="en-US" dirty="0"/>
              <a:t>Big data is a massive volume of both structured and unstructured data that is so large, that it is difficult to process using traditional database and software techniques. </a:t>
            </a:r>
          </a:p>
          <a:p>
            <a:endParaRPr lang="en-US" dirty="0"/>
          </a:p>
          <a:p>
            <a:r>
              <a:rPr lang="en-US" dirty="0"/>
              <a:t>Big data also is defined by the Volume of data, variety of types of data and the velocity at which data is processed, all of which combine to make Big Data very difficult to manage.</a:t>
            </a:r>
          </a:p>
          <a:p>
            <a:endParaRPr lang="en-US" dirty="0"/>
          </a:p>
          <a:p>
            <a:r>
              <a:rPr lang="en-US" dirty="0"/>
              <a:t>Big data is used to determine patterns, predict future outcomes and make more responsible decisions.</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4</a:t>
            </a:fld>
            <a:endParaRPr lang="en-US" dirty="0"/>
          </a:p>
        </p:txBody>
      </p:sp>
    </p:spTree>
    <p:extLst>
      <p:ext uri="{BB962C8B-B14F-4D97-AF65-F5344CB8AC3E}">
        <p14:creationId xmlns:p14="http://schemas.microsoft.com/office/powerpoint/2010/main" val="246038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Do you have any tips for finding articles for the Relevant Sources Review?</a:t>
            </a:r>
            <a:endParaRPr lang="en-US" b="1" dirty="0"/>
          </a:p>
          <a:p>
            <a:endParaRPr lang="en-US" dirty="0"/>
          </a:p>
          <a:p>
            <a:r>
              <a:rPr lang="en-US" dirty="0"/>
              <a:t>The WGU library is a great resource for finding articles</a:t>
            </a:r>
          </a:p>
          <a:p>
            <a:endParaRPr lang="en-US" dirty="0"/>
          </a:p>
          <a:p>
            <a:r>
              <a:rPr lang="en-US" dirty="0"/>
              <a:t>Searching within Google Scholar </a:t>
            </a:r>
            <a:r>
              <a:rPr lang="en-US" dirty="0">
                <a:hlinkClick r:id="rId3"/>
              </a:rPr>
              <a:t>https://scholar.google.com</a:t>
            </a:r>
            <a:r>
              <a:rPr lang="en-US" dirty="0"/>
              <a:t> is also useful, especially if you are starting with a broad topic</a:t>
            </a:r>
          </a:p>
          <a:p>
            <a:endParaRPr lang="en-US" dirty="0"/>
          </a:p>
          <a:p>
            <a:r>
              <a:rPr lang="en-US" dirty="0"/>
              <a:t>Select articles that are easy to understand and clearly state the type of research study under the methods section.</a:t>
            </a:r>
          </a:p>
          <a:p>
            <a:endParaRPr lang="en-US" dirty="0"/>
          </a:p>
          <a:p>
            <a:r>
              <a:rPr lang="en-US" dirty="0">
                <a:highlight>
                  <a:srgbClr val="FFFF00"/>
                </a:highlight>
              </a:rPr>
              <a:t>In the developing recommendations section,  cite relevant quotations  from each article for support.</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5</a:t>
            </a:fld>
            <a:endParaRPr lang="en-US" dirty="0"/>
          </a:p>
        </p:txBody>
      </p:sp>
    </p:spTree>
    <p:extLst>
      <p:ext uri="{BB962C8B-B14F-4D97-AF65-F5344CB8AC3E}">
        <p14:creationId xmlns:p14="http://schemas.microsoft.com/office/powerpoint/2010/main" val="138805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What is big data and how is it used in healthcare?</a:t>
            </a:r>
            <a:endParaRPr lang="en-US" b="1" dirty="0"/>
          </a:p>
          <a:p>
            <a:r>
              <a:rPr lang="en-US" dirty="0"/>
              <a:t>Big data is described as huge quantities of data too large or complex for traditional technology to make sense of.</a:t>
            </a:r>
          </a:p>
          <a:p>
            <a:endParaRPr lang="en-US" dirty="0"/>
          </a:p>
          <a:p>
            <a:r>
              <a:rPr lang="en-US" dirty="0"/>
              <a:t>Healthcare organizations can consolidate and analyze the data in order to discover trends </a:t>
            </a:r>
          </a:p>
          <a:p>
            <a:r>
              <a:rPr lang="en-US" dirty="0"/>
              <a:t>better treat patients</a:t>
            </a:r>
          </a:p>
          <a:p>
            <a:r>
              <a:rPr lang="en-US" dirty="0"/>
              <a:t>and make more accurate predictions</a:t>
            </a:r>
          </a:p>
          <a:p>
            <a:endParaRPr lang="en-US" dirty="0"/>
          </a:p>
          <a:p>
            <a:pPr lvl="1"/>
            <a:r>
              <a:rPr lang="en-US" dirty="0"/>
              <a:t>Big data can also be used as a  predictive tool to create a more tailored and success-oriented plan for future patient treatments.</a:t>
            </a:r>
          </a:p>
          <a:p>
            <a:pPr lvl="1"/>
            <a:endParaRPr lang="en-US" dirty="0"/>
          </a:p>
          <a:p>
            <a:pPr lvl="1"/>
            <a:r>
              <a:rPr lang="en-US" dirty="0"/>
              <a:t>By exploring successful treatments and connecting them to outcomes, healthcare professionals can leverage big data to create unique and effective treatment strategies.</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6</a:t>
            </a:fld>
            <a:endParaRPr lang="en-US" dirty="0"/>
          </a:p>
        </p:txBody>
      </p:sp>
    </p:spTree>
    <p:extLst>
      <p:ext uri="{BB962C8B-B14F-4D97-AF65-F5344CB8AC3E}">
        <p14:creationId xmlns:p14="http://schemas.microsoft.com/office/powerpoint/2010/main" val="78755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would you describe small data in healthcare?</a:t>
            </a:r>
          </a:p>
          <a:p>
            <a:r>
              <a:rPr lang="en-US" dirty="0"/>
              <a:t>Small data connects people with timely, meaningful insights (derived from Big Data and/or  sources), organized, accessible, understandable, and actionable for everyday tasks.</a:t>
            </a:r>
          </a:p>
          <a:p>
            <a:r>
              <a:rPr lang="en-US" dirty="0"/>
              <a:t>Small data are stored in hospital electronic medical records, paper charts, and pharmacy systems. </a:t>
            </a:r>
          </a:p>
          <a:p>
            <a:r>
              <a:rPr lang="en-US" dirty="0"/>
              <a:t>Examples of small data include:</a:t>
            </a:r>
            <a:br>
              <a:rPr lang="en-US" dirty="0"/>
            </a:br>
            <a:r>
              <a:rPr lang="en-US" dirty="0"/>
              <a:t>• Missed clinic appointments</a:t>
            </a:r>
            <a:br>
              <a:rPr lang="en-US" dirty="0"/>
            </a:br>
            <a:r>
              <a:rPr lang="en-US" dirty="0"/>
              <a:t>• Allergic reactions to drugs</a:t>
            </a:r>
            <a:br>
              <a:rPr lang="en-US" dirty="0"/>
            </a:br>
            <a:r>
              <a:rPr lang="en-US" dirty="0"/>
              <a:t>• Operating room turnover times</a:t>
            </a:r>
            <a:br>
              <a:rPr lang="en-US" dirty="0"/>
            </a:br>
            <a:r>
              <a:rPr lang="en-US" dirty="0"/>
              <a:t>• Timeliness of blood cultures for septic patients</a:t>
            </a:r>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7</a:t>
            </a:fld>
            <a:endParaRPr lang="en-US" dirty="0"/>
          </a:p>
        </p:txBody>
      </p:sp>
    </p:spTree>
    <p:extLst>
      <p:ext uri="{BB962C8B-B14F-4D97-AF65-F5344CB8AC3E}">
        <p14:creationId xmlns:p14="http://schemas.microsoft.com/office/powerpoint/2010/main" val="9908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big data and small data compare?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BIG DATA					SMALL DATA</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can be the effect of immunization programs?	-----	Is my child immune to disease?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do some of the healthiest people in the world live?	-----	Is my diabetes medication working as expected?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genetic factors to identify a disease?	-----	Am I susceptible to hereditary cancers?</a:t>
            </a:r>
          </a:p>
          <a:p>
            <a:endParaRPr lang="en-US" dirty="0"/>
          </a:p>
          <a:p>
            <a:endParaRPr lang="en-US" dirty="0"/>
          </a:p>
        </p:txBody>
      </p:sp>
      <p:sp>
        <p:nvSpPr>
          <p:cNvPr id="4" name="Slide Number Placeholder 3"/>
          <p:cNvSpPr>
            <a:spLocks noGrp="1"/>
          </p:cNvSpPr>
          <p:nvPr>
            <p:ph type="sldNum" sz="quarter" idx="5"/>
          </p:nvPr>
        </p:nvSpPr>
        <p:spPr/>
        <p:txBody>
          <a:bodyPr/>
          <a:lstStyle/>
          <a:p>
            <a:fld id="{3F76414A-02B0-48BA-91A8-D414EC8495CF}" type="slidenum">
              <a:rPr lang="en-US" smtClean="0"/>
              <a:t>8</a:t>
            </a:fld>
            <a:endParaRPr lang="en-US" dirty="0"/>
          </a:p>
        </p:txBody>
      </p:sp>
    </p:spTree>
    <p:extLst>
      <p:ext uri="{BB962C8B-B14F-4D97-AF65-F5344CB8AC3E}">
        <p14:creationId xmlns:p14="http://schemas.microsoft.com/office/powerpoint/2010/main" val="283214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disruptive innovation was first coined in the book, The Innovator’s Dilemma. In the 1997 best-seller, Clayton Christensen, a Harvard Business School professor wrote about “why some innovations that were radical in nature reinforced the incumbent’s position in a certain industry, contrary to what previous models would predict.”</a:t>
            </a:r>
          </a:p>
          <a:p>
            <a:endParaRPr lang="en-US" dirty="0"/>
          </a:p>
          <a:p>
            <a:r>
              <a:rPr lang="en-US" dirty="0"/>
              <a:t>Some examples include:  an enhanced laptop screen, a faster hard drive processor or superior mobile phone reception. </a:t>
            </a:r>
          </a:p>
          <a:p>
            <a:r>
              <a:rPr lang="en-US" dirty="0"/>
              <a:t>They can be minor advances or major breakthroughs, but they enable organizations to provide  more products to their customers.</a:t>
            </a:r>
          </a:p>
        </p:txBody>
      </p:sp>
      <p:sp>
        <p:nvSpPr>
          <p:cNvPr id="4" name="Slide Number Placeholder 3"/>
          <p:cNvSpPr>
            <a:spLocks noGrp="1"/>
          </p:cNvSpPr>
          <p:nvPr>
            <p:ph type="sldNum" sz="quarter" idx="5"/>
          </p:nvPr>
        </p:nvSpPr>
        <p:spPr/>
        <p:txBody>
          <a:bodyPr/>
          <a:lstStyle/>
          <a:p>
            <a:fld id="{3F76414A-02B0-48BA-91A8-D414EC8495CF}" type="slidenum">
              <a:rPr lang="en-US" smtClean="0"/>
              <a:t>9</a:t>
            </a:fld>
            <a:endParaRPr lang="en-US" dirty="0"/>
          </a:p>
        </p:txBody>
      </p:sp>
    </p:spTree>
    <p:extLst>
      <p:ext uri="{BB962C8B-B14F-4D97-AF65-F5344CB8AC3E}">
        <p14:creationId xmlns:p14="http://schemas.microsoft.com/office/powerpoint/2010/main" val="13909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4/26/21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4/26/21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4/26/21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4/26/21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4/26/21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4/26/21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4/26/21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4/26/21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4/26/21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4/26/21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4/26/21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4/26/21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66FB-A1DA-482A-88AA-6F41ED176EDF}"/>
              </a:ext>
            </a:extLst>
          </p:cNvPr>
          <p:cNvSpPr>
            <a:spLocks noGrp="1"/>
          </p:cNvSpPr>
          <p:nvPr>
            <p:ph type="ctrTitle"/>
          </p:nvPr>
        </p:nvSpPr>
        <p:spPr/>
        <p:txBody>
          <a:bodyPr>
            <a:normAutofit fontScale="90000"/>
          </a:bodyPr>
          <a:lstStyle/>
          <a:p>
            <a:r>
              <a:rPr lang="en-US" sz="5400">
                <a:solidFill>
                  <a:prstClr val="white"/>
                </a:solidFill>
                <a:latin typeface="MS Shell Dlg 2" panose="020B0604030504040204" pitchFamily="34" charset="0"/>
                <a:ea typeface="MS Shell Dlg 2" panose="020B0604030504040204" pitchFamily="34" charset="0"/>
                <a:cs typeface="MS Shell Dlg 2" panose="020B0604030504040204" pitchFamily="34" charset="0"/>
              </a:rPr>
              <a:t>Advancing </a:t>
            </a:r>
            <a:r>
              <a:rPr lang="en-US" sz="5400" dirty="0">
                <a:solidFill>
                  <a:prstClr val="white"/>
                </a:solidFill>
                <a:latin typeface="MS Shell Dlg 2" panose="020B0604030504040204" pitchFamily="34" charset="0"/>
                <a:ea typeface="MS Shell Dlg 2" panose="020B0604030504040204" pitchFamily="34" charset="0"/>
                <a:cs typeface="MS Shell Dlg 2" panose="020B0604030504040204" pitchFamily="34" charset="0"/>
              </a:rPr>
              <a:t>Evidence-Based Innovation</a:t>
            </a:r>
            <a:endParaRPr lang="en-US" dirty="0">
              <a:latin typeface="MS Shell Dlg 2" panose="020B0604030504040204" pitchFamily="34" charset="0"/>
              <a:ea typeface="MS Shell Dlg 2" panose="020B0604030504040204" pitchFamily="34" charset="0"/>
              <a:cs typeface="MS Shell Dlg 2" panose="020B0604030504040204" pitchFamily="34" charset="0"/>
            </a:endParaRPr>
          </a:p>
        </p:txBody>
      </p:sp>
      <p:sp>
        <p:nvSpPr>
          <p:cNvPr id="3" name="Subtitle 2">
            <a:extLst>
              <a:ext uri="{FF2B5EF4-FFF2-40B4-BE49-F238E27FC236}">
                <a16:creationId xmlns:a16="http://schemas.microsoft.com/office/drawing/2014/main" id="{911C025C-B6B3-4301-A30E-516BC85C37CE}"/>
              </a:ext>
            </a:extLst>
          </p:cNvPr>
          <p:cNvSpPr>
            <a:spLocks noGrp="1"/>
          </p:cNvSpPr>
          <p:nvPr>
            <p:ph type="subTitle" idx="1"/>
          </p:nvPr>
        </p:nvSpPr>
        <p:spPr/>
        <p:txBody>
          <a:bodyPr/>
          <a:lstStyle/>
          <a:p>
            <a:pPr lvl="0" algn="ctr">
              <a:lnSpc>
                <a:spcPct val="110000"/>
              </a:lnSpc>
              <a:spcBef>
                <a:spcPts val="1000"/>
              </a:spcBef>
              <a:spcAft>
                <a:spcPts val="0"/>
              </a:spcAft>
              <a:buClrTx/>
              <a:buSzTx/>
            </a:pPr>
            <a:r>
              <a:rPr lang="en-US" sz="2000" dirty="0">
                <a:solidFill>
                  <a:prstClr val="white"/>
                </a:solidFill>
                <a:latin typeface="MS Shell Dlg 2" panose="020B0604030504040204" pitchFamily="34" charset="0"/>
                <a:ea typeface="MS Shell Dlg 2" panose="020B0604030504040204" pitchFamily="34" charset="0"/>
                <a:cs typeface="MS Shell Dlg 2" panose="020B0604030504040204" pitchFamily="34" charset="0"/>
              </a:rPr>
              <a:t>Frequently Asked Questions [FAQs] Cohort</a:t>
            </a:r>
          </a:p>
          <a:p>
            <a:endParaRPr lang="en-US" dirty="0"/>
          </a:p>
        </p:txBody>
      </p:sp>
    </p:spTree>
    <p:extLst>
      <p:ext uri="{BB962C8B-B14F-4D97-AF65-F5344CB8AC3E}">
        <p14:creationId xmlns:p14="http://schemas.microsoft.com/office/powerpoint/2010/main" val="21170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20">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0" name="Rectangle 22">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4">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589D75-3941-4E01-949C-46A3928B8906}"/>
              </a:ext>
            </a:extLst>
          </p:cNvPr>
          <p:cNvSpPr>
            <a:spLocks noGrp="1"/>
          </p:cNvSpPr>
          <p:nvPr>
            <p:ph type="title"/>
          </p:nvPr>
        </p:nvSpPr>
        <p:spPr>
          <a:xfrm>
            <a:off x="2105256" y="326017"/>
            <a:ext cx="7974851" cy="1077229"/>
          </a:xfrm>
        </p:spPr>
        <p:txBody>
          <a:bodyPr anchor="b">
            <a:normAutofit/>
          </a:bodyPr>
          <a:lstStyle/>
          <a:p>
            <a:pPr algn="ctr"/>
            <a:r>
              <a:rPr lang="en-US" sz="4000" dirty="0"/>
              <a:t>What is disruptive innovation?</a:t>
            </a:r>
          </a:p>
        </p:txBody>
      </p:sp>
      <p:sp>
        <p:nvSpPr>
          <p:cNvPr id="3" name="Content Placeholder 2">
            <a:extLst>
              <a:ext uri="{FF2B5EF4-FFF2-40B4-BE49-F238E27FC236}">
                <a16:creationId xmlns:a16="http://schemas.microsoft.com/office/drawing/2014/main" id="{F1EE1BDF-B05E-44E4-9FFB-9EF17F591C78}"/>
              </a:ext>
            </a:extLst>
          </p:cNvPr>
          <p:cNvSpPr>
            <a:spLocks noGrp="1"/>
          </p:cNvSpPr>
          <p:nvPr>
            <p:ph idx="1"/>
          </p:nvPr>
        </p:nvSpPr>
        <p:spPr>
          <a:xfrm>
            <a:off x="1443461" y="1591733"/>
            <a:ext cx="7710141" cy="4684887"/>
          </a:xfrm>
        </p:spPr>
        <p:txBody>
          <a:bodyPr anchor="ctr">
            <a:normAutofit/>
          </a:bodyPr>
          <a:lstStyle/>
          <a:p>
            <a:r>
              <a:rPr lang="en-US" dirty="0"/>
              <a:t>Disruptive innovation in healthcare:</a:t>
            </a:r>
          </a:p>
          <a:p>
            <a:pPr lvl="1"/>
            <a:r>
              <a:rPr lang="en-US" sz="2000" dirty="0"/>
              <a:t> Views the status quo and envisions a future that is radically different </a:t>
            </a:r>
            <a:r>
              <a:rPr lang="en-US" sz="2000" i="1" dirty="0"/>
              <a:t>in</a:t>
            </a:r>
            <a:r>
              <a:rPr lang="en-US" sz="2000" b="1" dirty="0"/>
              <a:t> </a:t>
            </a:r>
            <a:r>
              <a:rPr lang="en-US" sz="2000" i="1" dirty="0"/>
              <a:t>a positive way</a:t>
            </a:r>
            <a:endParaRPr lang="en-US" sz="2000" dirty="0"/>
          </a:p>
          <a:p>
            <a:pPr lvl="1"/>
            <a:r>
              <a:rPr lang="en-US" sz="2000" dirty="0"/>
              <a:t>Is NOT a breakthrough innovation that makes good products better</a:t>
            </a:r>
          </a:p>
          <a:p>
            <a:pPr lvl="1"/>
            <a:r>
              <a:rPr lang="en-US" sz="2000" dirty="0"/>
              <a:t>Must transform elements of clinical practice</a:t>
            </a:r>
          </a:p>
          <a:p>
            <a:pPr marL="457010" lvl="1" indent="0">
              <a:buNone/>
            </a:pPr>
            <a:endParaRPr lang="en-US" dirty="0"/>
          </a:p>
        </p:txBody>
      </p:sp>
    </p:spTree>
    <p:extLst>
      <p:ext uri="{BB962C8B-B14F-4D97-AF65-F5344CB8AC3E}">
        <p14:creationId xmlns:p14="http://schemas.microsoft.com/office/powerpoint/2010/main" val="106263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C598-2E38-4A40-8324-5F6814837D7D}"/>
              </a:ext>
            </a:extLst>
          </p:cNvPr>
          <p:cNvSpPr>
            <a:spLocks noGrp="1"/>
          </p:cNvSpPr>
          <p:nvPr>
            <p:ph type="title"/>
          </p:nvPr>
        </p:nvSpPr>
        <p:spPr/>
        <p:txBody>
          <a:bodyPr/>
          <a:lstStyle/>
          <a:p>
            <a:pPr algn="ctr"/>
            <a:r>
              <a:rPr lang="en-US" dirty="0"/>
              <a:t>Explain disruptive innovation and give some examples?</a:t>
            </a:r>
          </a:p>
        </p:txBody>
      </p:sp>
      <p:sp>
        <p:nvSpPr>
          <p:cNvPr id="3" name="Content Placeholder 2">
            <a:extLst>
              <a:ext uri="{FF2B5EF4-FFF2-40B4-BE49-F238E27FC236}">
                <a16:creationId xmlns:a16="http://schemas.microsoft.com/office/drawing/2014/main" id="{74366F8B-31C4-4158-826F-07AB64FC674E}"/>
              </a:ext>
              <a:ext uri="{C183D7F6-B498-43B3-948B-1728B52AA6E4}">
                <adec:decorative xmlns:adec="http://schemas.microsoft.com/office/drawing/2017/decorative" val="1"/>
              </a:ext>
            </a:extLst>
          </p:cNvPr>
          <p:cNvSpPr>
            <a:spLocks noGrp="1"/>
          </p:cNvSpPr>
          <p:nvPr>
            <p:ph idx="1"/>
          </p:nvPr>
        </p:nvSpPr>
        <p:spPr>
          <a:xfrm>
            <a:off x="2773599" y="2052116"/>
            <a:ext cx="7796540" cy="3997828"/>
          </a:xfrm>
        </p:spPr>
        <p:txBody>
          <a:bodyPr>
            <a:normAutofit fontScale="85000" lnSpcReduction="20000"/>
          </a:bodyPr>
          <a:lstStyle/>
          <a:p>
            <a:endParaRPr lang="en-US" sz="2200" dirty="0"/>
          </a:p>
          <a:p>
            <a:r>
              <a:rPr lang="en-US" sz="2200" dirty="0"/>
              <a:t>Affordable</a:t>
            </a:r>
          </a:p>
          <a:p>
            <a:r>
              <a:rPr lang="en-US" sz="2200" dirty="0"/>
              <a:t>Reliable</a:t>
            </a:r>
          </a:p>
          <a:p>
            <a:r>
              <a:rPr lang="en-US" sz="2200" dirty="0"/>
              <a:t>Simple</a:t>
            </a:r>
          </a:p>
          <a:p>
            <a:r>
              <a:rPr lang="en-US" sz="2200" dirty="0"/>
              <a:t>Accessible</a:t>
            </a:r>
          </a:p>
          <a:p>
            <a:r>
              <a:rPr lang="en-US" sz="2200" dirty="0"/>
              <a:t>Process</a:t>
            </a:r>
          </a:p>
          <a:p>
            <a:endParaRPr lang="en-US" sz="2200" dirty="0"/>
          </a:p>
          <a:p>
            <a:r>
              <a:rPr lang="en-US" sz="2200" dirty="0"/>
              <a:t>Examples: </a:t>
            </a:r>
          </a:p>
          <a:p>
            <a:pPr lvl="1"/>
            <a:r>
              <a:rPr lang="en-US" sz="2200" dirty="0"/>
              <a:t>Lyft, Netflix, iPhone, Retail-based health clinics</a:t>
            </a:r>
          </a:p>
          <a:p>
            <a:pPr lvl="1"/>
            <a:endParaRPr lang="en-US" dirty="0"/>
          </a:p>
          <a:p>
            <a:endParaRPr lang="en-US" dirty="0"/>
          </a:p>
        </p:txBody>
      </p:sp>
      <p:pic>
        <p:nvPicPr>
          <p:cNvPr id="4" name="Picture 3">
            <a:extLst>
              <a:ext uri="{FF2B5EF4-FFF2-40B4-BE49-F238E27FC236}">
                <a16:creationId xmlns:a16="http://schemas.microsoft.com/office/drawing/2014/main" id="{A18C0613-6525-480C-8369-51B4DD79EE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90973" y="2052116"/>
            <a:ext cx="3537493" cy="2209046"/>
          </a:xfrm>
          <a:prstGeom prst="rect">
            <a:avLst/>
          </a:prstGeom>
        </p:spPr>
      </p:pic>
    </p:spTree>
    <p:extLst>
      <p:ext uri="{BB962C8B-B14F-4D97-AF65-F5344CB8AC3E}">
        <p14:creationId xmlns:p14="http://schemas.microsoft.com/office/powerpoint/2010/main" val="389194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C0E785-73BF-41AE-93A9-F59D1F1BF4AD}"/>
              </a:ext>
            </a:extLst>
          </p:cNvPr>
          <p:cNvSpPr>
            <a:spLocks noGrp="1"/>
          </p:cNvSpPr>
          <p:nvPr>
            <p:ph type="title"/>
          </p:nvPr>
        </p:nvSpPr>
        <p:spPr>
          <a:xfrm>
            <a:off x="1337191" y="1064365"/>
            <a:ext cx="2856582" cy="3313671"/>
          </a:xfrm>
        </p:spPr>
        <p:txBody>
          <a:bodyPr>
            <a:normAutofit/>
          </a:bodyPr>
          <a:lstStyle/>
          <a:p>
            <a:pPr algn="l"/>
            <a:r>
              <a:rPr lang="en-US" sz="3100" dirty="0">
                <a:solidFill>
                  <a:schemeClr val="bg1"/>
                </a:solidFill>
              </a:rPr>
              <a:t>Why would I want to  leverage the benefits of a disruptive innovation?</a:t>
            </a:r>
          </a:p>
        </p:txBody>
      </p:sp>
      <p:sp>
        <p:nvSpPr>
          <p:cNvPr id="14" name="Rectangle 13">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9D659F93-3520-4B3C-A033-88416D90156F}"/>
              </a:ext>
            </a:extLst>
          </p:cNvPr>
          <p:cNvGraphicFramePr>
            <a:graphicFrameLocks noGrp="1"/>
          </p:cNvGraphicFramePr>
          <p:nvPr>
            <p:ph idx="1"/>
            <p:extLst>
              <p:ext uri="{D42A27DB-BD31-4B8C-83A1-F6EECF244321}">
                <p14:modId xmlns:p14="http://schemas.microsoft.com/office/powerpoint/2010/main" val="3027170920"/>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65131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8384B2C-D83C-48C4-9FE2-0152FEACA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a:extLst>
              <a:ext uri="{FF2B5EF4-FFF2-40B4-BE49-F238E27FC236}">
                <a16:creationId xmlns:a16="http://schemas.microsoft.com/office/drawing/2014/main" id="{BFD2FE0B-1D1F-4433-BE67-459AD0455B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0" name="Picture 59">
            <a:extLst>
              <a:ext uri="{FF2B5EF4-FFF2-40B4-BE49-F238E27FC236}">
                <a16:creationId xmlns:a16="http://schemas.microsoft.com/office/drawing/2014/main" id="{74871E05-8AE2-4B65-BBAB-03AB6AB21F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2" name="Rectangle 61">
            <a:extLst>
              <a:ext uri="{FF2B5EF4-FFF2-40B4-BE49-F238E27FC236}">
                <a16:creationId xmlns:a16="http://schemas.microsoft.com/office/drawing/2014/main" id="{C88A0541-D60C-48FD-B22E-B3057F4A4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2975E7A-D475-4711-8E1B-57C3AA072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4107FF63-F6C7-4F68-8B20-E82086344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D7BB40-33F2-49F5-AA41-E7CAEA754B17}"/>
              </a:ext>
            </a:extLst>
          </p:cNvPr>
          <p:cNvSpPr>
            <a:spLocks noGrp="1"/>
          </p:cNvSpPr>
          <p:nvPr>
            <p:ph type="title"/>
          </p:nvPr>
        </p:nvSpPr>
        <p:spPr>
          <a:xfrm>
            <a:off x="1969803" y="808056"/>
            <a:ext cx="8608037" cy="1077229"/>
          </a:xfrm>
        </p:spPr>
        <p:txBody>
          <a:bodyPr>
            <a:normAutofit/>
          </a:bodyPr>
          <a:lstStyle/>
          <a:p>
            <a:pPr algn="l"/>
            <a:r>
              <a:rPr lang="en-US" dirty="0"/>
              <a:t>Give an example of leveraging the benefits of a disruptive innovation?[SCENARIO]</a:t>
            </a:r>
          </a:p>
        </p:txBody>
      </p:sp>
      <p:sp>
        <p:nvSpPr>
          <p:cNvPr id="3" name="Content Placeholder 2">
            <a:extLst>
              <a:ext uri="{FF2B5EF4-FFF2-40B4-BE49-F238E27FC236}">
                <a16:creationId xmlns:a16="http://schemas.microsoft.com/office/drawing/2014/main" id="{959C6117-51C2-477D-B92D-2A8838B2EE16}"/>
              </a:ext>
            </a:extLst>
          </p:cNvPr>
          <p:cNvSpPr>
            <a:spLocks noGrp="1"/>
          </p:cNvSpPr>
          <p:nvPr>
            <p:ph idx="1"/>
          </p:nvPr>
        </p:nvSpPr>
        <p:spPr>
          <a:xfrm>
            <a:off x="1975805" y="2052116"/>
            <a:ext cx="3895486" cy="3997828"/>
          </a:xfrm>
        </p:spPr>
        <p:txBody>
          <a:bodyPr>
            <a:normAutofit/>
          </a:bodyPr>
          <a:lstStyle/>
          <a:p>
            <a:pPr>
              <a:lnSpc>
                <a:spcPct val="110000"/>
              </a:lnSpc>
            </a:pPr>
            <a:r>
              <a:rPr lang="en-US" sz="1600" dirty="0"/>
              <a:t>Setting:  Urgent Care Center</a:t>
            </a:r>
          </a:p>
          <a:p>
            <a:pPr>
              <a:lnSpc>
                <a:spcPct val="110000"/>
              </a:lnSpc>
            </a:pPr>
            <a:r>
              <a:rPr lang="en-US" sz="1600" dirty="0"/>
              <a:t>Problem:  Increased wait time </a:t>
            </a:r>
          </a:p>
          <a:p>
            <a:pPr>
              <a:lnSpc>
                <a:spcPct val="110000"/>
              </a:lnSpc>
            </a:pPr>
            <a:r>
              <a:rPr lang="en-US" sz="1600" dirty="0"/>
              <a:t>Decreased patient satisfaction</a:t>
            </a:r>
          </a:p>
          <a:p>
            <a:pPr>
              <a:lnSpc>
                <a:spcPct val="110000"/>
              </a:lnSpc>
            </a:pPr>
            <a:r>
              <a:rPr lang="en-US" sz="1600" dirty="0"/>
              <a:t>Literature review notes virtual queues are a solution</a:t>
            </a:r>
          </a:p>
          <a:p>
            <a:pPr>
              <a:lnSpc>
                <a:spcPct val="110000"/>
              </a:lnSpc>
            </a:pPr>
            <a:r>
              <a:rPr lang="en-US" sz="1600" dirty="0"/>
              <a:t>ER wait time = Big Data [can’t connect to actual patient]</a:t>
            </a:r>
          </a:p>
        </p:txBody>
      </p:sp>
      <p:pic>
        <p:nvPicPr>
          <p:cNvPr id="5" name="Picture 4">
            <a:extLst>
              <a:ext uri="{FF2B5EF4-FFF2-40B4-BE49-F238E27FC236}">
                <a16:creationId xmlns:a16="http://schemas.microsoft.com/office/drawing/2014/main" id="{166EFA51-7B6A-4C71-8623-B23C3CF08F5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73423" y="2780026"/>
            <a:ext cx="4818974" cy="254200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8" name="Rectangle 67">
            <a:extLst>
              <a:ext uri="{FF2B5EF4-FFF2-40B4-BE49-F238E27FC236}">
                <a16:creationId xmlns:a16="http://schemas.microsoft.com/office/drawing/2014/main" id="{9C956270-A498-477A-B5CA-11E37947B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605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D68F-6BFB-4478-A982-8D4676FDE0C4}"/>
              </a:ext>
            </a:extLst>
          </p:cNvPr>
          <p:cNvSpPr>
            <a:spLocks noGrp="1"/>
          </p:cNvSpPr>
          <p:nvPr>
            <p:ph type="title"/>
          </p:nvPr>
        </p:nvSpPr>
        <p:spPr>
          <a:xfrm>
            <a:off x="2611808" y="808056"/>
            <a:ext cx="7958331" cy="1077229"/>
          </a:xfrm>
        </p:spPr>
        <p:txBody>
          <a:bodyPr>
            <a:normAutofit/>
          </a:bodyPr>
          <a:lstStyle/>
          <a:p>
            <a:pPr algn="l"/>
            <a:r>
              <a:rPr lang="en-US" sz="2600" dirty="0"/>
              <a:t>What is Roger’s Diffusion of Innovation Theory?</a:t>
            </a:r>
            <a:br>
              <a:rPr lang="en-US" sz="2600" dirty="0"/>
            </a:br>
            <a:endParaRPr lang="en-US" sz="2600" dirty="0"/>
          </a:p>
        </p:txBody>
      </p:sp>
      <p:graphicFrame>
        <p:nvGraphicFramePr>
          <p:cNvPr id="5" name="Content Placeholder 2">
            <a:extLst>
              <a:ext uri="{FF2B5EF4-FFF2-40B4-BE49-F238E27FC236}">
                <a16:creationId xmlns:a16="http://schemas.microsoft.com/office/drawing/2014/main" id="{9A2F7695-7EC9-4810-A5FF-527FF0D7CA31}"/>
              </a:ext>
            </a:extLst>
          </p:cNvPr>
          <p:cNvGraphicFramePr>
            <a:graphicFrameLocks noGrp="1"/>
          </p:cNvGraphicFramePr>
          <p:nvPr>
            <p:ph idx="1"/>
            <p:extLst>
              <p:ext uri="{D42A27DB-BD31-4B8C-83A1-F6EECF244321}">
                <p14:modId xmlns:p14="http://schemas.microsoft.com/office/powerpoint/2010/main" val="4285151366"/>
              </p:ext>
            </p:extLst>
          </p:nvPr>
        </p:nvGraphicFramePr>
        <p:xfrm>
          <a:off x="1782618" y="2170545"/>
          <a:ext cx="8931564" cy="375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347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43">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9" name="Rectangle 45">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10;&#10;Description automatically generated">
            <a:extLst>
              <a:ext uri="{FF2B5EF4-FFF2-40B4-BE49-F238E27FC236}">
                <a16:creationId xmlns:a16="http://schemas.microsoft.com/office/drawing/2014/main" id="{04D0E574-6B00-4A95-96A2-432C35852584}"/>
              </a:ext>
            </a:extLst>
          </p:cNvPr>
          <p:cNvPicPr>
            <a:picLocks noChangeAspect="1"/>
          </p:cNvPicPr>
          <p:nvPr/>
        </p:nvPicPr>
        <p:blipFill rotWithShape="1">
          <a:blip r:embed="rId3">
            <a:duotone>
              <a:schemeClr val="bg2">
                <a:shade val="45000"/>
                <a:satMod val="135000"/>
              </a:schemeClr>
              <a:prstClr val="white"/>
            </a:duotone>
            <a:alphaModFix amt="25000"/>
          </a:blip>
          <a:srcRect r="-1" b="15728"/>
          <a:stretch/>
        </p:blipFill>
        <p:spPr>
          <a:xfrm>
            <a:off x="153" y="10"/>
            <a:ext cx="12191695" cy="6857990"/>
          </a:xfrm>
          <a:prstGeom prst="rect">
            <a:avLst/>
          </a:prstGeom>
        </p:spPr>
      </p:pic>
      <p:pic>
        <p:nvPicPr>
          <p:cNvPr id="60" name="Picture 47">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43C87285-30A4-4B31-93AF-0B98B34A0DE2}"/>
              </a:ext>
            </a:extLst>
          </p:cNvPr>
          <p:cNvSpPr>
            <a:spLocks noGrp="1"/>
          </p:cNvSpPr>
          <p:nvPr>
            <p:ph type="title"/>
          </p:nvPr>
        </p:nvSpPr>
        <p:spPr>
          <a:xfrm>
            <a:off x="2611808" y="808056"/>
            <a:ext cx="7958331" cy="1077229"/>
          </a:xfrm>
        </p:spPr>
        <p:txBody>
          <a:bodyPr>
            <a:normAutofit fontScale="90000"/>
          </a:bodyPr>
          <a:lstStyle/>
          <a:p>
            <a:pPr algn="ctr"/>
            <a:r>
              <a:rPr lang="en-US" sz="2800" dirty="0"/>
              <a:t>Do I have to include actual numbers when discussing the financial impact of my innovation?</a:t>
            </a:r>
            <a:br>
              <a:rPr lang="en-US" sz="2100" dirty="0"/>
            </a:br>
            <a:endParaRPr lang="en-US" sz="2100" dirty="0"/>
          </a:p>
        </p:txBody>
      </p:sp>
      <p:sp>
        <p:nvSpPr>
          <p:cNvPr id="61" name="Rectangle 49">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51">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43EDA3D-ECD9-487F-BCAC-A2E404A9A93D}"/>
              </a:ext>
            </a:extLst>
          </p:cNvPr>
          <p:cNvSpPr>
            <a:spLocks noGrp="1"/>
          </p:cNvSpPr>
          <p:nvPr>
            <p:ph idx="1"/>
          </p:nvPr>
        </p:nvSpPr>
        <p:spPr>
          <a:xfrm>
            <a:off x="2610579" y="2052116"/>
            <a:ext cx="7959560" cy="3997828"/>
          </a:xfrm>
        </p:spPr>
        <p:txBody>
          <a:bodyPr>
            <a:normAutofit/>
          </a:bodyPr>
          <a:lstStyle/>
          <a:p>
            <a:r>
              <a:rPr lang="en-US" dirty="0"/>
              <a:t>Actual dollar amounts are not required</a:t>
            </a:r>
          </a:p>
          <a:p>
            <a:r>
              <a:rPr lang="en-US" dirty="0"/>
              <a:t>Consider the costs for each phase of the implementation</a:t>
            </a:r>
          </a:p>
          <a:p>
            <a:pPr lvl="1"/>
            <a:r>
              <a:rPr lang="en-US" dirty="0"/>
              <a:t>Training </a:t>
            </a:r>
          </a:p>
          <a:p>
            <a:pPr lvl="1"/>
            <a:r>
              <a:rPr lang="en-US" dirty="0"/>
              <a:t>Salaries</a:t>
            </a:r>
          </a:p>
          <a:p>
            <a:pPr lvl="1"/>
            <a:r>
              <a:rPr lang="en-US" dirty="0"/>
              <a:t>Materials</a:t>
            </a:r>
          </a:p>
          <a:p>
            <a:r>
              <a:rPr lang="en-US" dirty="0"/>
              <a:t>Consider the potential cost savings as a result of the innovation</a:t>
            </a:r>
          </a:p>
        </p:txBody>
      </p:sp>
    </p:spTree>
    <p:extLst>
      <p:ext uri="{BB962C8B-B14F-4D97-AF65-F5344CB8AC3E}">
        <p14:creationId xmlns:p14="http://schemas.microsoft.com/office/powerpoint/2010/main" val="37438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FCC4-D83E-42D1-BB97-5CE896D0C2EE}"/>
              </a:ext>
            </a:extLst>
          </p:cNvPr>
          <p:cNvSpPr>
            <a:spLocks noGrp="1"/>
          </p:cNvSpPr>
          <p:nvPr>
            <p:ph type="title"/>
          </p:nvPr>
        </p:nvSpPr>
        <p:spPr>
          <a:xfrm>
            <a:off x="2611808" y="808056"/>
            <a:ext cx="7958331" cy="1077229"/>
          </a:xfrm>
        </p:spPr>
        <p:txBody>
          <a:bodyPr>
            <a:normAutofit/>
          </a:bodyPr>
          <a:lstStyle/>
          <a:p>
            <a:pPr algn="ctr"/>
            <a:r>
              <a:rPr lang="en-US" dirty="0"/>
              <a:t>What are some initial steps before beginning </a:t>
            </a:r>
            <a:r>
              <a:rPr lang="en-US"/>
              <a:t>the D031 PA </a:t>
            </a:r>
            <a:r>
              <a:rPr lang="en-US" dirty="0"/>
              <a:t>task?</a:t>
            </a:r>
          </a:p>
        </p:txBody>
      </p:sp>
      <p:graphicFrame>
        <p:nvGraphicFramePr>
          <p:cNvPr id="5" name="Content Placeholder 2">
            <a:extLst>
              <a:ext uri="{FF2B5EF4-FFF2-40B4-BE49-F238E27FC236}">
                <a16:creationId xmlns:a16="http://schemas.microsoft.com/office/drawing/2014/main" id="{3A8D019E-515E-42A2-AB20-36BF5212E70C}"/>
              </a:ext>
            </a:extLst>
          </p:cNvPr>
          <p:cNvGraphicFramePr>
            <a:graphicFrameLocks noGrp="1"/>
          </p:cNvGraphicFramePr>
          <p:nvPr>
            <p:ph idx="1"/>
            <p:extLst>
              <p:ext uri="{D42A27DB-BD31-4B8C-83A1-F6EECF244321}">
                <p14:modId xmlns:p14="http://schemas.microsoft.com/office/powerpoint/2010/main" val="4187496677"/>
              </p:ext>
            </p:extLst>
          </p:nvPr>
        </p:nvGraphicFramePr>
        <p:xfrm>
          <a:off x="2066544" y="2176271"/>
          <a:ext cx="8503594" cy="4175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898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0DC172-0CE8-4970-8857-C6EE39134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44921D8-D907-42BC-84C0-A2906F84F6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446C9919-69C2-4A18-A50B-4F2701E208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EF30023F-7707-4123-BB31-6A42EF81B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B16F25B-0FD7-471E-AED7-9C6B807C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FCE691DB-0860-4786-9B76-6C8FDD8704D0}"/>
              </a:ext>
            </a:extLst>
          </p:cNvPr>
          <p:cNvSpPr>
            <a:spLocks noGrp="1"/>
          </p:cNvSpPr>
          <p:nvPr>
            <p:ph type="ctrTitle"/>
          </p:nvPr>
        </p:nvSpPr>
        <p:spPr>
          <a:xfrm>
            <a:off x="1974254" y="5166421"/>
            <a:ext cx="8445357" cy="883524"/>
          </a:xfrm>
        </p:spPr>
        <p:txBody>
          <a:bodyPr>
            <a:normAutofit/>
          </a:bodyPr>
          <a:lstStyle/>
          <a:p>
            <a:pPr algn="ctr"/>
            <a:r>
              <a:rPr lang="en-US" sz="4800" dirty="0"/>
              <a:t>CONCLUSION</a:t>
            </a:r>
          </a:p>
        </p:txBody>
      </p:sp>
      <p:sp>
        <p:nvSpPr>
          <p:cNvPr id="23" name="Rectangle 22">
            <a:extLst>
              <a:ext uri="{FF2B5EF4-FFF2-40B4-BE49-F238E27FC236}">
                <a16:creationId xmlns:a16="http://schemas.microsoft.com/office/drawing/2014/main" id="{61A03511-7B76-435C-A861-F71F038CD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AA73DAD-597B-45FF-B740-60BE0CC568C7}"/>
              </a:ext>
            </a:extLst>
          </p:cNvPr>
          <p:cNvPicPr>
            <a:picLocks noChangeAspect="1"/>
          </p:cNvPicPr>
          <p:nvPr/>
        </p:nvPicPr>
        <p:blipFill rotWithShape="1">
          <a:blip r:embed="rId6"/>
          <a:srcRect t="11810" r="-1" b="30016"/>
          <a:stretch/>
        </p:blipFill>
        <p:spPr>
          <a:xfrm>
            <a:off x="1005401" y="-1"/>
            <a:ext cx="10380133" cy="4030679"/>
          </a:xfrm>
          <a:prstGeom prst="rect">
            <a:avLst/>
          </a:prstGeom>
          <a:ln>
            <a:solidFill>
              <a:schemeClr val="accent6"/>
            </a:solidFill>
          </a:ln>
        </p:spPr>
      </p:pic>
      <p:sp>
        <p:nvSpPr>
          <p:cNvPr id="25" name="Rectangle 24">
            <a:extLst>
              <a:ext uri="{FF2B5EF4-FFF2-40B4-BE49-F238E27FC236}">
                <a16:creationId xmlns:a16="http://schemas.microsoft.com/office/drawing/2014/main" id="{85FA2C94-10B5-4A0A-998F-C623A00E3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124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9D75-3941-4E01-949C-46A3928B8906}"/>
              </a:ext>
            </a:extLst>
          </p:cNvPr>
          <p:cNvSpPr>
            <a:spLocks noGrp="1"/>
          </p:cNvSpPr>
          <p:nvPr>
            <p:ph type="title"/>
          </p:nvPr>
        </p:nvSpPr>
        <p:spPr/>
        <p:txBody>
          <a:bodyPr>
            <a:normAutofit fontScale="90000"/>
          </a:bodyPr>
          <a:lstStyle/>
          <a:p>
            <a:pPr algn="ctr"/>
            <a:r>
              <a:rPr lang="en-US" dirty="0"/>
              <a:t>How do I explore the role of a nurse innovator?</a:t>
            </a:r>
            <a:br>
              <a:rPr lang="en-US" dirty="0"/>
            </a:br>
            <a:endParaRPr lang="en-US" dirty="0"/>
          </a:p>
        </p:txBody>
      </p:sp>
      <p:sp>
        <p:nvSpPr>
          <p:cNvPr id="3" name="Content Placeholder 2">
            <a:extLst>
              <a:ext uri="{FF2B5EF4-FFF2-40B4-BE49-F238E27FC236}">
                <a16:creationId xmlns:a16="http://schemas.microsoft.com/office/drawing/2014/main" id="{F1EE1BDF-B05E-44E4-9FFB-9EF17F591C78}"/>
              </a:ext>
            </a:extLst>
          </p:cNvPr>
          <p:cNvSpPr>
            <a:spLocks noGrp="1"/>
          </p:cNvSpPr>
          <p:nvPr>
            <p:ph idx="1"/>
          </p:nvPr>
        </p:nvSpPr>
        <p:spPr/>
        <p:txBody>
          <a:bodyPr/>
          <a:lstStyle/>
          <a:p>
            <a:r>
              <a:rPr lang="en-US" dirty="0"/>
              <a:t>Observation of nurses and other professionals	</a:t>
            </a:r>
          </a:p>
          <a:p>
            <a:r>
              <a:rPr lang="en-US" dirty="0"/>
              <a:t>Review of the literature</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8CEB5FE6-68ED-41FD-A67F-939EB06EEF6D}"/>
              </a:ext>
            </a:extLst>
          </p:cNvPr>
          <p:cNvPicPr>
            <a:picLocks noChangeAspect="1"/>
          </p:cNvPicPr>
          <p:nvPr/>
        </p:nvPicPr>
        <p:blipFill>
          <a:blip r:embed="rId3"/>
          <a:stretch>
            <a:fillRect/>
          </a:stretch>
        </p:blipFill>
        <p:spPr>
          <a:xfrm>
            <a:off x="4094884" y="4149436"/>
            <a:ext cx="3857625" cy="1809750"/>
          </a:xfrm>
          <a:prstGeom prst="rect">
            <a:avLst/>
          </a:prstGeom>
        </p:spPr>
      </p:pic>
    </p:spTree>
    <p:extLst>
      <p:ext uri="{BB962C8B-B14F-4D97-AF65-F5344CB8AC3E}">
        <p14:creationId xmlns:p14="http://schemas.microsoft.com/office/powerpoint/2010/main" val="427141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9D75-3941-4E01-949C-46A3928B8906}"/>
              </a:ext>
            </a:extLst>
          </p:cNvPr>
          <p:cNvSpPr>
            <a:spLocks noGrp="1"/>
          </p:cNvSpPr>
          <p:nvPr>
            <p:ph type="title"/>
          </p:nvPr>
        </p:nvSpPr>
        <p:spPr/>
        <p:txBody>
          <a:bodyPr>
            <a:normAutofit fontScale="90000"/>
          </a:bodyPr>
          <a:lstStyle/>
          <a:p>
            <a:pPr algn="ctr"/>
            <a:r>
              <a:rPr lang="en-US" dirty="0"/>
              <a:t>What are some characteristics of a nurse innovator?</a:t>
            </a:r>
            <a:br>
              <a:rPr lang="en-US" dirty="0"/>
            </a:br>
            <a:endParaRPr lang="en-US" dirty="0"/>
          </a:p>
        </p:txBody>
      </p:sp>
      <p:sp>
        <p:nvSpPr>
          <p:cNvPr id="3" name="Content Placeholder 2">
            <a:extLst>
              <a:ext uri="{FF2B5EF4-FFF2-40B4-BE49-F238E27FC236}">
                <a16:creationId xmlns:a16="http://schemas.microsoft.com/office/drawing/2014/main" id="{F1EE1BDF-B05E-44E4-9FFB-9EF17F591C78}"/>
              </a:ext>
            </a:extLst>
          </p:cNvPr>
          <p:cNvSpPr>
            <a:spLocks noGrp="1"/>
          </p:cNvSpPr>
          <p:nvPr>
            <p:ph idx="1"/>
          </p:nvPr>
        </p:nvSpPr>
        <p:spPr/>
        <p:txBody>
          <a:bodyPr>
            <a:normAutofit/>
          </a:bodyPr>
          <a:lstStyle/>
          <a:p>
            <a:r>
              <a:rPr lang="en-US" dirty="0"/>
              <a:t>Welcome constant change</a:t>
            </a:r>
          </a:p>
          <a:p>
            <a:r>
              <a:rPr lang="en-US" dirty="0"/>
              <a:t>Support continual learning</a:t>
            </a:r>
          </a:p>
          <a:p>
            <a:r>
              <a:rPr lang="en-US" dirty="0"/>
              <a:t>Promote ongoing experimentation with alternative problem-solving approaches</a:t>
            </a:r>
          </a:p>
          <a:p>
            <a:r>
              <a:rPr lang="en-US" dirty="0"/>
              <a:t>Encourage thinking that is different from the norm</a:t>
            </a:r>
          </a:p>
          <a:p>
            <a:pPr marL="6160" indent="0">
              <a:buNone/>
            </a:pPr>
            <a:endParaRPr lang="en-US" sz="1600" dirty="0"/>
          </a:p>
        </p:txBody>
      </p:sp>
    </p:spTree>
    <p:extLst>
      <p:ext uri="{BB962C8B-B14F-4D97-AF65-F5344CB8AC3E}">
        <p14:creationId xmlns:p14="http://schemas.microsoft.com/office/powerpoint/2010/main" val="181777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0FEE-8152-41D0-9F52-CA3E65007D3B}"/>
              </a:ext>
            </a:extLst>
          </p:cNvPr>
          <p:cNvSpPr>
            <a:spLocks noGrp="1"/>
          </p:cNvSpPr>
          <p:nvPr>
            <p:ph type="title"/>
          </p:nvPr>
        </p:nvSpPr>
        <p:spPr/>
        <p:txBody>
          <a:bodyPr/>
          <a:lstStyle/>
          <a:p>
            <a:pPr algn="ctr"/>
            <a:r>
              <a:rPr lang="en-US" dirty="0"/>
              <a:t>How do you define big data?</a:t>
            </a:r>
          </a:p>
        </p:txBody>
      </p:sp>
      <p:sp>
        <p:nvSpPr>
          <p:cNvPr id="3" name="Content Placeholder 2">
            <a:extLst>
              <a:ext uri="{FF2B5EF4-FFF2-40B4-BE49-F238E27FC236}">
                <a16:creationId xmlns:a16="http://schemas.microsoft.com/office/drawing/2014/main" id="{08F7E4E7-8564-4AAC-B477-B1669F68B3F3}"/>
              </a:ext>
            </a:extLst>
          </p:cNvPr>
          <p:cNvSpPr>
            <a:spLocks noGrp="1"/>
          </p:cNvSpPr>
          <p:nvPr>
            <p:ph idx="1"/>
          </p:nvPr>
        </p:nvSpPr>
        <p:spPr>
          <a:xfrm>
            <a:off x="2038865" y="1885285"/>
            <a:ext cx="8531274" cy="4164659"/>
          </a:xfrm>
        </p:spPr>
        <p:txBody>
          <a:bodyPr>
            <a:normAutofit/>
          </a:bodyPr>
          <a:lstStyle/>
          <a:p>
            <a:endParaRPr lang="en-US" dirty="0"/>
          </a:p>
          <a:p>
            <a:r>
              <a:rPr lang="en-US" dirty="0"/>
              <a:t>A large volume of structured and unstructured data.</a:t>
            </a:r>
          </a:p>
          <a:p>
            <a:r>
              <a:rPr lang="en-US" dirty="0"/>
              <a:t>Volume, variety of types and the velocity at which data is processed</a:t>
            </a:r>
          </a:p>
          <a:p>
            <a:r>
              <a:rPr lang="en-US" dirty="0"/>
              <a:t>Used to determine patterns, predict outcomes and make more responsible decisions</a:t>
            </a:r>
          </a:p>
          <a:p>
            <a:pPr marL="6160" indent="0">
              <a:buNone/>
            </a:pPr>
            <a:endParaRPr lang="en-US" dirty="0"/>
          </a:p>
          <a:p>
            <a:endParaRPr lang="en-US" dirty="0"/>
          </a:p>
          <a:p>
            <a:endParaRPr lang="en-US" dirty="0"/>
          </a:p>
          <a:p>
            <a:pPr marL="6160" indent="0">
              <a:buNone/>
            </a:pPr>
            <a:endParaRPr lang="en-US" dirty="0"/>
          </a:p>
          <a:p>
            <a:endParaRPr lang="en-US" dirty="0"/>
          </a:p>
        </p:txBody>
      </p:sp>
      <p:pic>
        <p:nvPicPr>
          <p:cNvPr id="6" name="Picture 5" descr="A close up of a sign&#10;&#10;Description automatically generated">
            <a:extLst>
              <a:ext uri="{FF2B5EF4-FFF2-40B4-BE49-F238E27FC236}">
                <a16:creationId xmlns:a16="http://schemas.microsoft.com/office/drawing/2014/main" id="{45B169C6-E349-4BA5-8AB4-E4FA67BB1243}"/>
              </a:ext>
            </a:extLst>
          </p:cNvPr>
          <p:cNvPicPr>
            <a:picLocks noChangeAspect="1"/>
          </p:cNvPicPr>
          <p:nvPr/>
        </p:nvPicPr>
        <p:blipFill>
          <a:blip r:embed="rId3"/>
          <a:stretch>
            <a:fillRect/>
          </a:stretch>
        </p:blipFill>
        <p:spPr>
          <a:xfrm>
            <a:off x="3796145" y="4197881"/>
            <a:ext cx="4856018" cy="2258048"/>
          </a:xfrm>
          <a:prstGeom prst="rect">
            <a:avLst/>
          </a:prstGeom>
        </p:spPr>
      </p:pic>
    </p:spTree>
    <p:extLst>
      <p:ext uri="{BB962C8B-B14F-4D97-AF65-F5344CB8AC3E}">
        <p14:creationId xmlns:p14="http://schemas.microsoft.com/office/powerpoint/2010/main" val="428284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C7F7A3-E7FC-4427-8CC2-DDB924D86DB0}"/>
              </a:ext>
            </a:extLst>
          </p:cNvPr>
          <p:cNvSpPr>
            <a:spLocks noGrp="1"/>
          </p:cNvSpPr>
          <p:nvPr>
            <p:ph type="title"/>
          </p:nvPr>
        </p:nvSpPr>
        <p:spPr>
          <a:xfrm>
            <a:off x="539989" y="1064365"/>
            <a:ext cx="3653784" cy="3313671"/>
          </a:xfrm>
        </p:spPr>
        <p:txBody>
          <a:bodyPr>
            <a:normAutofit/>
          </a:bodyPr>
          <a:lstStyle/>
          <a:p>
            <a:pPr algn="l"/>
            <a:r>
              <a:rPr lang="en-US" sz="3100" dirty="0">
                <a:solidFill>
                  <a:schemeClr val="bg1"/>
                </a:solidFill>
              </a:rPr>
              <a:t>Do you have any tips for finding articles for the Relevant Sources Review?</a:t>
            </a:r>
          </a:p>
        </p:txBody>
      </p:sp>
      <p:sp>
        <p:nvSpPr>
          <p:cNvPr id="13" name="Rectangle 12">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0BAA257-BCA1-458F-8220-AFAC37C09F09}"/>
              </a:ext>
            </a:extLst>
          </p:cNvPr>
          <p:cNvGraphicFramePr>
            <a:graphicFrameLocks noGrp="1"/>
          </p:cNvGraphicFramePr>
          <p:nvPr>
            <p:ph idx="1"/>
            <p:extLst>
              <p:ext uri="{D42A27DB-BD31-4B8C-83A1-F6EECF244321}">
                <p14:modId xmlns:p14="http://schemas.microsoft.com/office/powerpoint/2010/main" val="1802234429"/>
              </p:ext>
            </p:extLst>
          </p:nvPr>
        </p:nvGraphicFramePr>
        <p:xfrm>
          <a:off x="5440814" y="923911"/>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1830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A40FEE-8152-41D0-9F52-CA3E65007D3B}"/>
              </a:ext>
            </a:extLst>
          </p:cNvPr>
          <p:cNvSpPr>
            <a:spLocks noGrp="1"/>
          </p:cNvSpPr>
          <p:nvPr>
            <p:ph type="title"/>
          </p:nvPr>
        </p:nvSpPr>
        <p:spPr>
          <a:xfrm>
            <a:off x="509954" y="1064365"/>
            <a:ext cx="3683819" cy="3569181"/>
          </a:xfrm>
        </p:spPr>
        <p:txBody>
          <a:bodyPr>
            <a:normAutofit/>
          </a:bodyPr>
          <a:lstStyle/>
          <a:p>
            <a:pPr algn="l"/>
            <a:r>
              <a:rPr lang="en-US" dirty="0">
                <a:solidFill>
                  <a:schemeClr val="bg1"/>
                </a:solidFill>
              </a:rPr>
              <a:t>What is big data and how is it used in healthcare?</a:t>
            </a:r>
          </a:p>
        </p:txBody>
      </p:sp>
      <p:sp>
        <p:nvSpPr>
          <p:cNvPr id="13" name="Rectangle 12">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A3827A3-EEC8-4CAC-B1B4-803DC20EA38A}"/>
              </a:ext>
            </a:extLst>
          </p:cNvPr>
          <p:cNvGraphicFramePr>
            <a:graphicFrameLocks noGrp="1"/>
          </p:cNvGraphicFramePr>
          <p:nvPr>
            <p:ph idx="1"/>
            <p:extLst>
              <p:ext uri="{D42A27DB-BD31-4B8C-83A1-F6EECF244321}">
                <p14:modId xmlns:p14="http://schemas.microsoft.com/office/powerpoint/2010/main" val="741375868"/>
              </p:ext>
            </p:extLst>
          </p:nvPr>
        </p:nvGraphicFramePr>
        <p:xfrm>
          <a:off x="5507181" y="146304"/>
          <a:ext cx="6129145" cy="6373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47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6" name="Rectangle 65">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F5F559-A043-4CFF-9A6E-ACE99FADBF20}"/>
              </a:ext>
            </a:extLst>
          </p:cNvPr>
          <p:cNvSpPr>
            <a:spLocks noGrp="1"/>
          </p:cNvSpPr>
          <p:nvPr>
            <p:ph type="title"/>
          </p:nvPr>
        </p:nvSpPr>
        <p:spPr>
          <a:xfrm>
            <a:off x="2105256" y="326017"/>
            <a:ext cx="7974851" cy="1077229"/>
          </a:xfrm>
        </p:spPr>
        <p:txBody>
          <a:bodyPr anchor="b">
            <a:normAutofit/>
          </a:bodyPr>
          <a:lstStyle/>
          <a:p>
            <a:pPr algn="ctr"/>
            <a:r>
              <a:rPr lang="en-US" dirty="0"/>
              <a:t>How would you describe small data in healthcare?</a:t>
            </a:r>
          </a:p>
        </p:txBody>
      </p:sp>
      <p:sp>
        <p:nvSpPr>
          <p:cNvPr id="3" name="Content Placeholder 2">
            <a:extLst>
              <a:ext uri="{FF2B5EF4-FFF2-40B4-BE49-F238E27FC236}">
                <a16:creationId xmlns:a16="http://schemas.microsoft.com/office/drawing/2014/main" id="{DE0CFFF7-49FA-4DA2-96ED-123308D0C67C}"/>
              </a:ext>
            </a:extLst>
          </p:cNvPr>
          <p:cNvSpPr>
            <a:spLocks noGrp="1"/>
          </p:cNvSpPr>
          <p:nvPr>
            <p:ph idx="1"/>
          </p:nvPr>
        </p:nvSpPr>
        <p:spPr>
          <a:xfrm>
            <a:off x="1443461" y="1591733"/>
            <a:ext cx="7710141" cy="4684887"/>
          </a:xfrm>
        </p:spPr>
        <p:txBody>
          <a:bodyPr anchor="ctr">
            <a:normAutofit/>
          </a:bodyPr>
          <a:lstStyle/>
          <a:p>
            <a:pPr>
              <a:lnSpc>
                <a:spcPct val="110000"/>
              </a:lnSpc>
            </a:pPr>
            <a:r>
              <a:rPr lang="en-US" dirty="0"/>
              <a:t>Small data is:</a:t>
            </a:r>
          </a:p>
          <a:p>
            <a:pPr lvl="1">
              <a:lnSpc>
                <a:spcPct val="110000"/>
              </a:lnSpc>
            </a:pPr>
            <a:r>
              <a:rPr lang="en-US" dirty="0"/>
              <a:t>Meaningful </a:t>
            </a:r>
          </a:p>
          <a:p>
            <a:pPr lvl="1">
              <a:lnSpc>
                <a:spcPct val="110000"/>
              </a:lnSpc>
            </a:pPr>
            <a:r>
              <a:rPr lang="en-US" dirty="0"/>
              <a:t>Organized</a:t>
            </a:r>
          </a:p>
          <a:p>
            <a:pPr lvl="1">
              <a:lnSpc>
                <a:spcPct val="110000"/>
              </a:lnSpc>
            </a:pPr>
            <a:r>
              <a:rPr lang="en-US" dirty="0"/>
              <a:t>Accessible </a:t>
            </a:r>
          </a:p>
          <a:p>
            <a:pPr lvl="1">
              <a:lnSpc>
                <a:spcPct val="110000"/>
              </a:lnSpc>
            </a:pPr>
            <a:r>
              <a:rPr lang="en-US" dirty="0"/>
              <a:t>Understandable</a:t>
            </a:r>
          </a:p>
          <a:p>
            <a:pPr lvl="1">
              <a:lnSpc>
                <a:spcPct val="110000"/>
              </a:lnSpc>
            </a:pPr>
            <a:r>
              <a:rPr lang="en-US" dirty="0"/>
              <a:t>Actionable </a:t>
            </a:r>
          </a:p>
          <a:p>
            <a:pPr>
              <a:lnSpc>
                <a:spcPct val="110000"/>
              </a:lnSpc>
            </a:pPr>
            <a:r>
              <a:rPr lang="en-US" dirty="0"/>
              <a:t>Examples of small data include:</a:t>
            </a:r>
            <a:br>
              <a:rPr lang="en-US" dirty="0"/>
            </a:br>
            <a:r>
              <a:rPr lang="en-US" dirty="0"/>
              <a:t>• Missed clinic appointments</a:t>
            </a:r>
            <a:br>
              <a:rPr lang="en-US" dirty="0"/>
            </a:br>
            <a:r>
              <a:rPr lang="en-US" dirty="0"/>
              <a:t>• Allergic reactions to drugs</a:t>
            </a:r>
            <a:br>
              <a:rPr lang="en-US" dirty="0"/>
            </a:br>
            <a:r>
              <a:rPr lang="en-US" dirty="0"/>
              <a:t>• Operating room turnover times</a:t>
            </a:r>
            <a:br>
              <a:rPr lang="en-US" dirty="0"/>
            </a:br>
            <a:r>
              <a:rPr lang="en-US" dirty="0"/>
              <a:t>• Timeliness of blood cultures for septic patients</a:t>
            </a:r>
          </a:p>
          <a:p>
            <a:pPr>
              <a:lnSpc>
                <a:spcPct val="110000"/>
              </a:lnSpc>
            </a:pPr>
            <a:endParaRPr lang="en-US" dirty="0"/>
          </a:p>
        </p:txBody>
      </p:sp>
    </p:spTree>
    <p:extLst>
      <p:ext uri="{BB962C8B-B14F-4D97-AF65-F5344CB8AC3E}">
        <p14:creationId xmlns:p14="http://schemas.microsoft.com/office/powerpoint/2010/main" val="357765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471AD1-4BC2-4EDA-BBC2-A337CF6506AA}"/>
              </a:ext>
            </a:extLst>
          </p:cNvPr>
          <p:cNvSpPr>
            <a:spLocks noGrp="1"/>
          </p:cNvSpPr>
          <p:nvPr>
            <p:ph type="title"/>
          </p:nvPr>
        </p:nvSpPr>
        <p:spPr/>
        <p:txBody>
          <a:bodyPr/>
          <a:lstStyle/>
          <a:p>
            <a:pPr algn="ctr"/>
            <a:r>
              <a:rPr lang="en-US" dirty="0"/>
              <a:t>How do big data and small data compare?</a:t>
            </a:r>
          </a:p>
        </p:txBody>
      </p:sp>
      <p:sp>
        <p:nvSpPr>
          <p:cNvPr id="5" name="Text Placeholder 4">
            <a:extLst>
              <a:ext uri="{FF2B5EF4-FFF2-40B4-BE49-F238E27FC236}">
                <a16:creationId xmlns:a16="http://schemas.microsoft.com/office/drawing/2014/main" id="{A441B507-2E9C-4D0C-8535-D111E8140461}"/>
              </a:ext>
            </a:extLst>
          </p:cNvPr>
          <p:cNvSpPr>
            <a:spLocks noGrp="1"/>
          </p:cNvSpPr>
          <p:nvPr>
            <p:ph type="body" idx="1"/>
          </p:nvPr>
        </p:nvSpPr>
        <p:spPr/>
        <p:txBody>
          <a:bodyPr/>
          <a:lstStyle/>
          <a:p>
            <a:r>
              <a:rPr lang="en-US" dirty="0"/>
              <a:t>Big Data	</a:t>
            </a:r>
          </a:p>
        </p:txBody>
      </p:sp>
      <p:sp>
        <p:nvSpPr>
          <p:cNvPr id="6" name="Content Placeholder 5">
            <a:extLst>
              <a:ext uri="{FF2B5EF4-FFF2-40B4-BE49-F238E27FC236}">
                <a16:creationId xmlns:a16="http://schemas.microsoft.com/office/drawing/2014/main" id="{F0ECFA2F-5661-47B1-8681-CB5CCE19DFA3}"/>
              </a:ext>
            </a:extLst>
          </p:cNvPr>
          <p:cNvSpPr>
            <a:spLocks noGrp="1"/>
          </p:cNvSpPr>
          <p:nvPr>
            <p:ph sz="half" idx="2"/>
          </p:nvPr>
        </p:nvSpPr>
        <p:spPr/>
        <p:txBody>
          <a:bodyPr/>
          <a:lstStyle/>
          <a:p>
            <a:r>
              <a:rPr lang="en-US" dirty="0"/>
              <a:t>What can be the effect of immunization programs?</a:t>
            </a:r>
          </a:p>
          <a:p>
            <a:r>
              <a:rPr lang="en-US" dirty="0"/>
              <a:t>Where do some of the healthiest people in the world live?</a:t>
            </a:r>
          </a:p>
          <a:p>
            <a:r>
              <a:rPr lang="en-US" dirty="0"/>
              <a:t>Are there any genetic factors to identify a disease?</a:t>
            </a:r>
          </a:p>
        </p:txBody>
      </p:sp>
      <p:sp>
        <p:nvSpPr>
          <p:cNvPr id="7" name="Text Placeholder 6">
            <a:extLst>
              <a:ext uri="{FF2B5EF4-FFF2-40B4-BE49-F238E27FC236}">
                <a16:creationId xmlns:a16="http://schemas.microsoft.com/office/drawing/2014/main" id="{1387B311-BB3F-41A3-AC0A-8020B74CF8D7}"/>
              </a:ext>
            </a:extLst>
          </p:cNvPr>
          <p:cNvSpPr>
            <a:spLocks noGrp="1"/>
          </p:cNvSpPr>
          <p:nvPr>
            <p:ph type="body" sz="quarter" idx="3"/>
          </p:nvPr>
        </p:nvSpPr>
        <p:spPr/>
        <p:txBody>
          <a:bodyPr/>
          <a:lstStyle/>
          <a:p>
            <a:r>
              <a:rPr lang="en-US" dirty="0"/>
              <a:t>Small Data</a:t>
            </a:r>
          </a:p>
        </p:txBody>
      </p:sp>
      <p:sp>
        <p:nvSpPr>
          <p:cNvPr id="8" name="Content Placeholder 7">
            <a:extLst>
              <a:ext uri="{FF2B5EF4-FFF2-40B4-BE49-F238E27FC236}">
                <a16:creationId xmlns:a16="http://schemas.microsoft.com/office/drawing/2014/main" id="{F445BB6C-F603-4168-A136-95577A3D4B2A}"/>
              </a:ext>
            </a:extLst>
          </p:cNvPr>
          <p:cNvSpPr>
            <a:spLocks noGrp="1"/>
          </p:cNvSpPr>
          <p:nvPr>
            <p:ph sz="quarter" idx="4"/>
          </p:nvPr>
        </p:nvSpPr>
        <p:spPr/>
        <p:txBody>
          <a:bodyPr/>
          <a:lstStyle/>
          <a:p>
            <a:r>
              <a:rPr lang="en-US" dirty="0"/>
              <a:t>Is my child immune to disease?</a:t>
            </a:r>
          </a:p>
          <a:p>
            <a:r>
              <a:rPr lang="en-US" dirty="0"/>
              <a:t>Is my diabetes medication working as expected?</a:t>
            </a:r>
          </a:p>
          <a:p>
            <a:r>
              <a:rPr lang="en-US" dirty="0"/>
              <a:t>Am I susceptible to hereditary cancers?</a:t>
            </a:r>
          </a:p>
        </p:txBody>
      </p:sp>
    </p:spTree>
    <p:extLst>
      <p:ext uri="{BB962C8B-B14F-4D97-AF65-F5344CB8AC3E}">
        <p14:creationId xmlns:p14="http://schemas.microsoft.com/office/powerpoint/2010/main" val="321894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8F4B8D-CB62-49AA-BBC9-BFBF0FA438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0B11A20E-F906-44AF-9B8C-5C7607ED28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589F2FE7-0776-45FC-BA50-B33FD5272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E28EA0B-064B-42ED-AEB7-E2B518F58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0815A55-8D70-457A-807A-8497E4EB2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9409685-E4D7-4C17-A7A6-C7C411192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0BB97CD4-5E08-4372-8A06-C645E5701DC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F00DC172-0CE8-4970-8857-C6EE39134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D44921D8-D907-42BC-84C0-A2906F84F6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446C9919-69C2-4A18-A50B-4F2701E208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EF30023F-7707-4123-BB31-6A42EF81B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B16F25B-0FD7-471E-AED7-9C6B807C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1A03511-7B76-435C-A861-F71F038CD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D74A73B8-3D40-436F-AF51-53FB745E154F}"/>
              </a:ext>
              <a:ext uri="{C183D7F6-B498-43B3-948B-1728B52AA6E4}">
                <adec:decorative xmlns:adec="http://schemas.microsoft.com/office/drawing/2017/decorative" val="1"/>
              </a:ext>
            </a:extLst>
          </p:cNvPr>
          <p:cNvPicPr>
            <a:picLocks noGrp="1" noChangeAspect="1"/>
          </p:cNvPicPr>
          <p:nvPr>
            <p:ph idx="1"/>
          </p:nvPr>
        </p:nvPicPr>
        <p:blipFill rotWithShape="1">
          <a:blip r:embed="rId6"/>
          <a:srcRect t="1455" r="-1" b="11284"/>
          <a:stretch/>
        </p:blipFill>
        <p:spPr>
          <a:xfrm>
            <a:off x="1005401" y="569446"/>
            <a:ext cx="10380133" cy="4364693"/>
          </a:xfrm>
          <a:prstGeom prst="rect">
            <a:avLst/>
          </a:prstGeom>
          <a:ln>
            <a:solidFill>
              <a:schemeClr val="accent6"/>
            </a:solidFill>
          </a:ln>
        </p:spPr>
      </p:pic>
      <p:sp>
        <p:nvSpPr>
          <p:cNvPr id="38" name="Rectangle 37">
            <a:extLst>
              <a:ext uri="{FF2B5EF4-FFF2-40B4-BE49-F238E27FC236}">
                <a16:creationId xmlns:a16="http://schemas.microsoft.com/office/drawing/2014/main" id="{85FA2C94-10B5-4A0A-998F-C623A00E3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102213E-F746-4AD9-B308-C6A743A56699}"/>
              </a:ext>
            </a:extLst>
          </p:cNvPr>
          <p:cNvSpPr txBox="1"/>
          <p:nvPr/>
        </p:nvSpPr>
        <p:spPr>
          <a:xfrm>
            <a:off x="2736548" y="5414182"/>
            <a:ext cx="7052650" cy="1015663"/>
          </a:xfrm>
          <a:prstGeom prst="rect">
            <a:avLst/>
          </a:prstGeom>
          <a:noFill/>
        </p:spPr>
        <p:txBody>
          <a:bodyPr wrap="square" rtlCol="0">
            <a:spAutoFit/>
          </a:bodyPr>
          <a:lstStyle/>
          <a:p>
            <a:pPr algn="ctr"/>
            <a:r>
              <a:rPr lang="en-US" sz="2000" dirty="0"/>
              <a:t>Innovation in healthcare includes changes that help healthcare professionals focus on the patient while working more efficiently.</a:t>
            </a:r>
          </a:p>
        </p:txBody>
      </p:sp>
    </p:spTree>
    <p:extLst>
      <p:ext uri="{BB962C8B-B14F-4D97-AF65-F5344CB8AC3E}">
        <p14:creationId xmlns:p14="http://schemas.microsoft.com/office/powerpoint/2010/main" val="670749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1926</Words>
  <Application>Microsoft Macintosh PowerPoint</Application>
  <PresentationFormat>Widescreen</PresentationFormat>
  <Paragraphs>238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MS Shell Dlg 2</vt:lpstr>
      <vt:lpstr>Wingdings</vt:lpstr>
      <vt:lpstr>Wingdings 3</vt:lpstr>
      <vt:lpstr>Madison</vt:lpstr>
      <vt:lpstr>Advancing Evidence-Based Innovation</vt:lpstr>
      <vt:lpstr>How do I explore the role of a nurse innovator? </vt:lpstr>
      <vt:lpstr>What are some characteristics of a nurse innovator? </vt:lpstr>
      <vt:lpstr>How do you define big data?</vt:lpstr>
      <vt:lpstr>Do you have any tips for finding articles for the Relevant Sources Review?</vt:lpstr>
      <vt:lpstr>What is big data and how is it used in healthcare?</vt:lpstr>
      <vt:lpstr>How would you describe small data in healthcare?</vt:lpstr>
      <vt:lpstr>How do big data and small data compare?</vt:lpstr>
      <vt:lpstr>PowerPoint Presentation</vt:lpstr>
      <vt:lpstr>What is disruptive innovation?</vt:lpstr>
      <vt:lpstr>Explain disruptive innovation and give some examples?</vt:lpstr>
      <vt:lpstr>Why would I want to  leverage the benefits of a disruptive innovation?</vt:lpstr>
      <vt:lpstr>Give an example of leveraging the benefits of a disruptive innovation?[SCENARIO]</vt:lpstr>
      <vt:lpstr>What is Roger’s Diffusion of Innovation Theory? </vt:lpstr>
      <vt:lpstr>Do I have to include actual numbers when discussing the financial impact of my innovation? </vt:lpstr>
      <vt:lpstr>What are some initial steps before beginning the D031 PA task?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D031 Advancing Evidence-Based Innovation</dc:title>
  <dc:creator>Wendy Hannon</dc:creator>
  <cp:lastModifiedBy>anaida davidyan</cp:lastModifiedBy>
  <cp:revision>8</cp:revision>
  <dcterms:created xsi:type="dcterms:W3CDTF">2020-06-23T02:54:30Z</dcterms:created>
  <dcterms:modified xsi:type="dcterms:W3CDTF">2021-04-26T20:23:10Z</dcterms:modified>
</cp:coreProperties>
</file>